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8" r:id="rId4"/>
    <p:sldId id="269" r:id="rId5"/>
    <p:sldId id="260" r:id="rId6"/>
    <p:sldId id="275" r:id="rId7"/>
    <p:sldId id="262" r:id="rId8"/>
    <p:sldId id="270" r:id="rId9"/>
    <p:sldId id="261" r:id="rId10"/>
    <p:sldId id="263" r:id="rId11"/>
    <p:sldId id="264" r:id="rId12"/>
    <p:sldId id="265" r:id="rId13"/>
    <p:sldId id="266" r:id="rId14"/>
    <p:sldId id="267" r:id="rId15"/>
    <p:sldId id="273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99"/>
    <a:srgbClr val="FF6699"/>
    <a:srgbClr val="FF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04C75-AFD9-4983-A90C-44E07935044A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529F-465E-4480-9E32-EFA2253E4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Eureka </a:t>
            </a:r>
            <a:r>
              <a:rPr lang="en-US" dirty="0" err="1" smtClean="0"/>
              <a:t>Amadea</a:t>
            </a:r>
            <a:endParaRPr lang="en-US" dirty="0" smtClean="0"/>
          </a:p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529F-465E-4480-9E32-EFA2253E4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87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2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4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6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5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1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82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2A14-31FB-4095-B58F-D013050EEB98}" type="datetimeFigureOut">
              <a:rPr lang="en-US" smtClean="0"/>
              <a:t>6/3/2018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3AAB-EAD0-4801-A5D3-4955401E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9" y="881143"/>
            <a:ext cx="9606426" cy="23876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REEF CHECK TARGET FISHES</a:t>
            </a:r>
            <a:endParaRPr lang="en-US" sz="6600" b="1" dirty="0"/>
          </a:p>
        </p:txBody>
      </p:sp>
      <p:pic>
        <p:nvPicPr>
          <p:cNvPr id="4" name="Picture 3" descr="logo_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2456" y="4648537"/>
            <a:ext cx="3413364" cy="20156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99372" y="3268743"/>
            <a:ext cx="3742390" cy="769443"/>
            <a:chOff x="1737931" y="3268743"/>
            <a:chExt cx="3742390" cy="769443"/>
          </a:xfrm>
        </p:grpSpPr>
        <p:sp>
          <p:nvSpPr>
            <p:cNvPr id="5" name="Rectangle 4"/>
            <p:cNvSpPr/>
            <p:nvPr/>
          </p:nvSpPr>
          <p:spPr>
            <a:xfrm>
              <a:off x="1737931" y="326874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6854" y="326874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35777" y="32687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84700" y="3268743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31398" y="3268743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762" y="3268741"/>
            <a:ext cx="3742390" cy="769443"/>
            <a:chOff x="1737931" y="3268743"/>
            <a:chExt cx="3742390" cy="769443"/>
          </a:xfrm>
        </p:grpSpPr>
        <p:sp>
          <p:nvSpPr>
            <p:cNvPr id="15" name="Rectangle 14"/>
            <p:cNvSpPr/>
            <p:nvPr/>
          </p:nvSpPr>
          <p:spPr>
            <a:xfrm>
              <a:off x="1737931" y="326874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6854" y="3268745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35777" y="3268744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84700" y="3268743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731398" y="3268743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4400" dirty="0" smtClean="0">
                  <a:solidFill>
                    <a:srgbClr val="00B0F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🐟</a:t>
              </a:r>
              <a:endParaRPr lang="en-US" sz="44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3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01143" cy="1325563"/>
          </a:xfrm>
          <a:solidFill>
            <a:srgbClr val="FF000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BUTTERFLYFISH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04" y="2304951"/>
            <a:ext cx="6345722" cy="4085318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212051" y="716148"/>
            <a:ext cx="5123606" cy="1218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Small, disc-shaped, laterally compressed </a:t>
            </a:r>
            <a:r>
              <a:rPr lang="en-GB" i="1" dirty="0"/>
              <a:t>or</a:t>
            </a:r>
            <a:r>
              <a:rPr lang="en-GB" dirty="0"/>
              <a:t> triangular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802" y="2204408"/>
            <a:ext cx="1762976" cy="13315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Small protruding </a:t>
            </a:r>
            <a:r>
              <a:rPr lang="en-GB" dirty="0" smtClean="0"/>
              <a:t>mouth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14436" y="2870194"/>
            <a:ext cx="2978303" cy="1203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Often bright </a:t>
            </a:r>
            <a:r>
              <a:rPr lang="en-GB" dirty="0"/>
              <a:t>yellow, black, </a:t>
            </a:r>
            <a:r>
              <a:rPr lang="en-GB" dirty="0" smtClean="0"/>
              <a:t>and white </a:t>
            </a:r>
            <a:r>
              <a:rPr lang="en-GB" dirty="0"/>
              <a:t>colours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763235" y="5186521"/>
            <a:ext cx="2329504" cy="1203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Very small gap between tail and rear fins</a:t>
            </a:r>
            <a:endParaRPr lang="en-GB" dirty="0"/>
          </a:p>
        </p:txBody>
      </p:sp>
      <p:cxnSp>
        <p:nvCxnSpPr>
          <p:cNvPr id="15" name="Elbow Connector 14"/>
          <p:cNvCxnSpPr>
            <a:stCxn id="5" idx="0"/>
            <a:endCxn id="6" idx="2"/>
          </p:cNvCxnSpPr>
          <p:nvPr/>
        </p:nvCxnSpPr>
        <p:spPr>
          <a:xfrm rot="5400000" flipH="1" flipV="1">
            <a:off x="6886323" y="417421"/>
            <a:ext cx="369973" cy="3405089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8" idx="1"/>
          </p:cNvCxnSpPr>
          <p:nvPr/>
        </p:nvCxnSpPr>
        <p:spPr>
          <a:xfrm flipV="1">
            <a:off x="5368765" y="3472068"/>
            <a:ext cx="3745671" cy="737075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9" idx="1"/>
          </p:cNvCxnSpPr>
          <p:nvPr/>
        </p:nvCxnSpPr>
        <p:spPr>
          <a:xfrm>
            <a:off x="6955196" y="4891314"/>
            <a:ext cx="2808039" cy="897081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7" idx="2"/>
          </p:cNvCxnSpPr>
          <p:nvPr/>
        </p:nvCxnSpPr>
        <p:spPr>
          <a:xfrm rot="10800000">
            <a:off x="1061291" y="3535980"/>
            <a:ext cx="2770481" cy="537963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53239" y="5746396"/>
            <a:ext cx="2016102" cy="912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Often move in pairs</a:t>
            </a:r>
            <a:endParaRPr lang="en-GB" dirty="0"/>
          </a:p>
        </p:txBody>
      </p:sp>
      <p:cxnSp>
        <p:nvCxnSpPr>
          <p:cNvPr id="24" name="Elbow Connector 23"/>
          <p:cNvCxnSpPr>
            <a:stCxn id="5" idx="1"/>
            <a:endCxn id="22" idx="0"/>
          </p:cNvCxnSpPr>
          <p:nvPr/>
        </p:nvCxnSpPr>
        <p:spPr>
          <a:xfrm rot="10800000" flipV="1">
            <a:off x="1061290" y="4347610"/>
            <a:ext cx="1134614" cy="1398786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050971" cy="1325563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HUMPHEAD WRASSE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1811795"/>
            <a:ext cx="6603974" cy="471358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01225" y="6091517"/>
            <a:ext cx="4733846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Off-transect sighting included!!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9883" y="1604089"/>
            <a:ext cx="2058191" cy="91205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 smtClean="0"/>
              <a:t>HUGE fish</a:t>
            </a:r>
            <a:r>
              <a:rPr lang="en-GB" dirty="0"/>
              <a:t>!!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1225" y="2777337"/>
            <a:ext cx="2585357" cy="1035932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Hump on their forehead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56441" y="5127848"/>
            <a:ext cx="2333385" cy="58699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Thickened lips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08240" y="4009662"/>
            <a:ext cx="2481586" cy="899939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Eyes can move independently</a:t>
            </a:r>
          </a:p>
        </p:txBody>
      </p:sp>
      <p:cxnSp>
        <p:nvCxnSpPr>
          <p:cNvPr id="14" name="Elbow Connector 13"/>
          <p:cNvCxnSpPr>
            <a:endCxn id="6" idx="3"/>
          </p:cNvCxnSpPr>
          <p:nvPr/>
        </p:nvCxnSpPr>
        <p:spPr>
          <a:xfrm rot="10800000">
            <a:off x="4098075" y="2060119"/>
            <a:ext cx="952897" cy="902557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7" idx="3"/>
          </p:cNvCxnSpPr>
          <p:nvPr/>
        </p:nvCxnSpPr>
        <p:spPr>
          <a:xfrm rot="10800000">
            <a:off x="2786583" y="3295304"/>
            <a:ext cx="3627665" cy="133697"/>
          </a:xfrm>
          <a:prstGeom prst="bentConnector3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endCxn id="9" idx="3"/>
          </p:cNvCxnSpPr>
          <p:nvPr/>
        </p:nvCxnSpPr>
        <p:spPr>
          <a:xfrm rot="10800000" flipV="1">
            <a:off x="4089826" y="3967920"/>
            <a:ext cx="2418550" cy="491711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8" idx="3"/>
          </p:cNvCxnSpPr>
          <p:nvPr/>
        </p:nvCxnSpPr>
        <p:spPr>
          <a:xfrm rot="10800000" flipV="1">
            <a:off x="4089827" y="4693652"/>
            <a:ext cx="1436915" cy="727691"/>
          </a:xfrm>
          <a:prstGeom prst="bentConnector3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3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944906" cy="1325563"/>
          </a:xfrm>
          <a:solidFill>
            <a:srgbClr val="FF66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PARROTFISH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66" y="1588286"/>
            <a:ext cx="7199219" cy="423483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947852" y="496114"/>
            <a:ext cx="2007681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Large </a:t>
            </a:r>
            <a:r>
              <a:rPr lang="en-US" dirty="0" smtClean="0"/>
              <a:t>scales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026345" y="2050632"/>
            <a:ext cx="3957504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Often green with blue and pink marks – colorful!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026345" y="3390391"/>
            <a:ext cx="3957504" cy="912058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Swim with pectoral fins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28271" y="4637934"/>
            <a:ext cx="3155578" cy="1833175"/>
          </a:xfrm>
          <a:prstGeom prst="rect">
            <a:avLst/>
          </a:prstGeom>
          <a:noFill/>
          <a:ln w="28575">
            <a:solidFill>
              <a:srgbClr val="FF66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Fused teeth form a beak – you can’t get the mouth wrong!</a:t>
            </a:r>
            <a:endParaRPr lang="en-GB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17966" y="6058974"/>
            <a:ext cx="7199219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Only count those above 20cm!!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4" name="Elbow Connector 13"/>
          <p:cNvCxnSpPr>
            <a:endCxn id="5" idx="1"/>
          </p:cNvCxnSpPr>
          <p:nvPr/>
        </p:nvCxnSpPr>
        <p:spPr>
          <a:xfrm flipV="1">
            <a:off x="4289612" y="952143"/>
            <a:ext cx="2658240" cy="2010547"/>
          </a:xfrm>
          <a:prstGeom prst="bentConnector3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6" idx="1"/>
          </p:cNvCxnSpPr>
          <p:nvPr/>
        </p:nvCxnSpPr>
        <p:spPr>
          <a:xfrm flipV="1">
            <a:off x="5157640" y="2506661"/>
            <a:ext cx="2868705" cy="566235"/>
          </a:xfrm>
          <a:prstGeom prst="bentConnector3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7" idx="1"/>
          </p:cNvCxnSpPr>
          <p:nvPr/>
        </p:nvCxnSpPr>
        <p:spPr>
          <a:xfrm flipV="1">
            <a:off x="3402106" y="3846420"/>
            <a:ext cx="4624239" cy="791514"/>
          </a:xfrm>
          <a:prstGeom prst="bentConnector3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8" idx="1"/>
          </p:cNvCxnSpPr>
          <p:nvPr/>
        </p:nvCxnSpPr>
        <p:spPr>
          <a:xfrm>
            <a:off x="1775012" y="4938592"/>
            <a:ext cx="7053259" cy="615930"/>
          </a:xfrm>
          <a:prstGeom prst="bentConnector3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5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22576" cy="1325563"/>
          </a:xfrm>
          <a:solidFill>
            <a:srgbClr val="66FF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BUMPHEAD PARROTFISH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376" y="176585"/>
            <a:ext cx="4354607" cy="653191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7436" y="6148593"/>
            <a:ext cx="7315682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Off-transect sighting included!!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4805" y="1632731"/>
            <a:ext cx="2007681" cy="912058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VERY LARGE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86561" y="4945574"/>
            <a:ext cx="2007681" cy="912058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Large bump!</a:t>
            </a:r>
            <a:endParaRPr lang="en-GB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16387" y="2460348"/>
            <a:ext cx="2742581" cy="1087391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Also has a “beak” instead of </a:t>
            </a:r>
            <a:r>
              <a:rPr lang="en-US" dirty="0" smtClean="0"/>
              <a:t>teeth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41056" y="3882896"/>
            <a:ext cx="3657599" cy="853537"/>
          </a:xfrm>
          <a:prstGeom prst="rect">
            <a:avLst/>
          </a:prstGeom>
          <a:noFill/>
          <a:ln w="28575">
            <a:solidFill>
              <a:srgbClr val="66FF99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Typically feed in schools</a:t>
            </a:r>
            <a:endParaRPr lang="en-GB" dirty="0"/>
          </a:p>
        </p:txBody>
      </p:sp>
      <p:cxnSp>
        <p:nvCxnSpPr>
          <p:cNvPr id="12" name="Elbow Connector 11"/>
          <p:cNvCxnSpPr>
            <a:endCxn id="8" idx="3"/>
          </p:cNvCxnSpPr>
          <p:nvPr/>
        </p:nvCxnSpPr>
        <p:spPr>
          <a:xfrm rot="10800000" flipV="1">
            <a:off x="6458968" y="1824438"/>
            <a:ext cx="1824420" cy="1179606"/>
          </a:xfrm>
          <a:prstGeom prst="bentConnector3">
            <a:avLst/>
          </a:prstGeom>
          <a:ln w="28575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endCxn id="7" idx="3"/>
          </p:cNvCxnSpPr>
          <p:nvPr/>
        </p:nvCxnSpPr>
        <p:spPr>
          <a:xfrm rot="10800000" flipV="1">
            <a:off x="6194242" y="4945573"/>
            <a:ext cx="2089146" cy="456029"/>
          </a:xfrm>
          <a:prstGeom prst="bentConnector3">
            <a:avLst/>
          </a:prstGeom>
          <a:ln w="285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9" idx="3"/>
          </p:cNvCxnSpPr>
          <p:nvPr/>
        </p:nvCxnSpPr>
        <p:spPr>
          <a:xfrm rot="10800000" flipV="1">
            <a:off x="4598656" y="3882895"/>
            <a:ext cx="3052721" cy="426770"/>
          </a:xfrm>
          <a:prstGeom prst="bentConnector3">
            <a:avLst/>
          </a:prstGeom>
          <a:ln w="28575">
            <a:solidFill>
              <a:srgbClr val="66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6" idx="3"/>
          </p:cNvCxnSpPr>
          <p:nvPr/>
        </p:nvCxnSpPr>
        <p:spPr>
          <a:xfrm rot="10800000" flipV="1">
            <a:off x="2622486" y="1459516"/>
            <a:ext cx="5028890" cy="629244"/>
          </a:xfrm>
          <a:prstGeom prst="bentConnector3">
            <a:avLst/>
          </a:prstGeom>
          <a:ln w="28575">
            <a:solidFill>
              <a:srgbClr val="99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1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3065929" cy="1325563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MORAY EELS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29" y="1823104"/>
            <a:ext cx="5813612" cy="3899965"/>
          </a:xfrm>
          <a:prstGeom prst="rect">
            <a:avLst/>
          </a:prstGeom>
          <a:noFill/>
          <a:ln w="9525">
            <a:solidFill>
              <a:srgbClr val="CC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745358" y="2440835"/>
            <a:ext cx="2235971" cy="91205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Hide in holes</a:t>
            </a:r>
            <a:endParaRPr lang="en-GB" dirty="0"/>
          </a:p>
        </p:txBody>
      </p:sp>
      <p:cxnSp>
        <p:nvCxnSpPr>
          <p:cNvPr id="7" name="Elbow Connector 6"/>
          <p:cNvCxnSpPr>
            <a:endCxn id="5" idx="1"/>
          </p:cNvCxnSpPr>
          <p:nvPr/>
        </p:nvCxnSpPr>
        <p:spPr>
          <a:xfrm flipV="1">
            <a:off x="7543800" y="2896864"/>
            <a:ext cx="2201558" cy="1325512"/>
          </a:xfrm>
          <a:prstGeom prst="bentConnector3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348683" y="4099764"/>
            <a:ext cx="2153410" cy="1462424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/>
              <a:t>Often still with their mouths open</a:t>
            </a:r>
            <a:endParaRPr lang="en-GB" dirty="0"/>
          </a:p>
        </p:txBody>
      </p:sp>
      <p:cxnSp>
        <p:nvCxnSpPr>
          <p:cNvPr id="12" name="Elbow Connector 11"/>
          <p:cNvCxnSpPr>
            <a:endCxn id="8" idx="0"/>
          </p:cNvCxnSpPr>
          <p:nvPr/>
        </p:nvCxnSpPr>
        <p:spPr>
          <a:xfrm rot="10800000" flipV="1">
            <a:off x="1425389" y="3092824"/>
            <a:ext cx="2649071" cy="1006940"/>
          </a:xfrm>
          <a:prstGeom prst="bentConnector2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0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7259" cy="1325563"/>
          </a:xfrm>
          <a:solidFill>
            <a:schemeClr val="tx1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RARE ANIMALS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6058842"/>
            <a:ext cx="11739282" cy="5599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Note anything rare even if off-transect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5" descr="F:\Pictures\Reef Check\ID Photos\Fish\243 Rare anim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475601"/>
            <a:ext cx="3884613" cy="2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:\Pictures\Reef Check\ID Photos\Fish\326 Rare anim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70" y="489655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F:\Pictures\Reef Check\ID Photos\Fish\389 Rare anim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70" y="3160810"/>
            <a:ext cx="39624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:\Pictures\Reef Check\ID Photos\Fish\359 Rare anim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22" y="3160810"/>
            <a:ext cx="3884613" cy="26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51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362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STUDY WELL…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04801"/>
            <a:ext cx="10515600" cy="823446"/>
          </a:xfrm>
          <a:noFill/>
        </p:spPr>
        <p:txBody>
          <a:bodyPr anchor="ctr" anchorCtr="0"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We will answer further questions you have on camp </a:t>
            </a:r>
            <a:r>
              <a:rPr lang="en-US" sz="3200" dirty="0" smtClean="0">
                <a:sym typeface="Wingdings" panose="05000000000000000000" pitchFamily="2" charset="2"/>
              </a:rPr>
              <a:t>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9224" y="51538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/>
              <a:t>AND SEE YOU SOON! </a:t>
            </a:r>
            <a:r>
              <a:rPr lang="en-US" sz="5400" b="1" dirty="0" smtClean="0">
                <a:sym typeface="Wingdings" panose="05000000000000000000" pitchFamily="2" charset="2"/>
              </a:rPr>
              <a:t>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21805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7684" y="539963"/>
            <a:ext cx="7754257" cy="1325563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TARGET FAMILIES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683" y="1865526"/>
            <a:ext cx="7754257" cy="451463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sz="1900" dirty="0" smtClean="0"/>
          </a:p>
          <a:p>
            <a:pPr algn="ctr"/>
            <a:r>
              <a:rPr lang="en-US" smtClean="0"/>
              <a:t>Groupers</a:t>
            </a:r>
            <a:endParaRPr lang="en-US" dirty="0" smtClean="0"/>
          </a:p>
          <a:p>
            <a:pPr algn="ctr"/>
            <a:r>
              <a:rPr lang="en-US" dirty="0" smtClean="0"/>
              <a:t>Barramundi Cod</a:t>
            </a:r>
          </a:p>
          <a:p>
            <a:pPr algn="ctr"/>
            <a:r>
              <a:rPr lang="en-US" dirty="0" smtClean="0"/>
              <a:t>Sweetlips</a:t>
            </a:r>
          </a:p>
          <a:p>
            <a:pPr algn="ctr"/>
            <a:r>
              <a:rPr lang="en-US" smtClean="0"/>
              <a:t>Snappers</a:t>
            </a:r>
            <a:endParaRPr lang="en-US" dirty="0" smtClean="0"/>
          </a:p>
          <a:p>
            <a:pPr algn="ctr"/>
            <a:r>
              <a:rPr lang="en-US" dirty="0" err="1" smtClean="0"/>
              <a:t>Butterflyfish</a:t>
            </a:r>
            <a:endParaRPr lang="en-US" dirty="0" smtClean="0"/>
          </a:p>
          <a:p>
            <a:pPr algn="ctr"/>
            <a:r>
              <a:rPr lang="en-US" dirty="0" err="1" smtClean="0"/>
              <a:t>Humphead</a:t>
            </a:r>
            <a:r>
              <a:rPr lang="en-US" dirty="0" smtClean="0"/>
              <a:t> Wrasse</a:t>
            </a:r>
          </a:p>
          <a:p>
            <a:pPr algn="ctr"/>
            <a:r>
              <a:rPr lang="en-US" smtClean="0"/>
              <a:t>Parrotfish</a:t>
            </a:r>
            <a:endParaRPr lang="en-US" dirty="0" smtClean="0"/>
          </a:p>
          <a:p>
            <a:pPr algn="ctr"/>
            <a:r>
              <a:rPr lang="en-US" dirty="0" err="1" smtClean="0"/>
              <a:t>Bumphead</a:t>
            </a:r>
            <a:r>
              <a:rPr lang="en-US" dirty="0" smtClean="0"/>
              <a:t> Parrotfish</a:t>
            </a:r>
          </a:p>
          <a:p>
            <a:pPr algn="ctr"/>
            <a:r>
              <a:rPr lang="en-US" smtClean="0"/>
              <a:t>Moray Eels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4" y="539963"/>
            <a:ext cx="1781175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828" y="4883892"/>
            <a:ext cx="1679701" cy="1276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34" y="2168738"/>
            <a:ext cx="18002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236" y="279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HOW TO IDENTIFY A FISH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456" y="1442658"/>
            <a:ext cx="3609246" cy="5038823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Morphology</a:t>
            </a:r>
          </a:p>
          <a:p>
            <a:pPr lvl="1"/>
            <a:r>
              <a:rPr lang="en-US" dirty="0" smtClean="0"/>
              <a:t>Shape of the head, body, mouth, fins and tail</a:t>
            </a:r>
          </a:p>
          <a:p>
            <a:pPr lvl="1"/>
            <a:r>
              <a:rPr lang="en-US" dirty="0" smtClean="0"/>
              <a:t>Markings and patterns</a:t>
            </a:r>
          </a:p>
          <a:p>
            <a:pPr lvl="1"/>
            <a:r>
              <a:rPr lang="en-US" dirty="0" smtClean="0"/>
              <a:t>Color (might differ between juvenile and adult)</a:t>
            </a:r>
          </a:p>
          <a:p>
            <a:r>
              <a:rPr lang="en-US" dirty="0" smtClean="0"/>
              <a:t>How it swims</a:t>
            </a:r>
          </a:p>
          <a:p>
            <a:pPr lvl="1"/>
            <a:r>
              <a:rPr lang="en-US" dirty="0" smtClean="0"/>
              <a:t>Continuously</a:t>
            </a:r>
          </a:p>
          <a:p>
            <a:pPr lvl="1"/>
            <a:r>
              <a:rPr lang="en-US" dirty="0" smtClean="0"/>
              <a:t>Stop start motion</a:t>
            </a:r>
          </a:p>
          <a:p>
            <a:r>
              <a:rPr lang="en-US" dirty="0" smtClean="0"/>
              <a:t>Where it stays in the water column?</a:t>
            </a:r>
          </a:p>
          <a:p>
            <a:pPr lvl="1"/>
            <a:r>
              <a:rPr lang="en-US" dirty="0" smtClean="0"/>
              <a:t>High in the water column</a:t>
            </a:r>
          </a:p>
          <a:p>
            <a:pPr lvl="1"/>
            <a:r>
              <a:rPr lang="en-US" dirty="0" smtClean="0"/>
              <a:t>Near the bottom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64124" y="1442658"/>
            <a:ext cx="8099330" cy="5038824"/>
            <a:chOff x="144" y="768"/>
            <a:chExt cx="5472" cy="316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4" y="768"/>
              <a:ext cx="5472" cy="31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92" y="864"/>
              <a:ext cx="5376" cy="3072"/>
              <a:chOff x="1001" y="7924"/>
              <a:chExt cx="9359" cy="5040"/>
            </a:xfrm>
          </p:grpSpPr>
          <p:pic>
            <p:nvPicPr>
              <p:cNvPr id="7" name="Picture 6" descr="grouper photo dia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1" y="8556"/>
                <a:ext cx="6250" cy="3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AutoShape 7"/>
              <p:cNvSpPr>
                <a:spLocks/>
              </p:cNvSpPr>
              <p:nvPr/>
            </p:nvSpPr>
            <p:spPr bwMode="auto">
              <a:xfrm>
                <a:off x="1001" y="10524"/>
                <a:ext cx="1440" cy="852"/>
              </a:xfrm>
              <a:prstGeom prst="callout2">
                <a:avLst>
                  <a:gd name="adj1" fmla="val 21125"/>
                  <a:gd name="adj2" fmla="val 108333"/>
                  <a:gd name="adj3" fmla="val 21125"/>
                  <a:gd name="adj4" fmla="val 116181"/>
                  <a:gd name="adj5" fmla="val -40375"/>
                  <a:gd name="adj6" fmla="val 13722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Lower jaw (mandible)</a:t>
                </a:r>
              </a:p>
            </p:txBody>
          </p:sp>
          <p:sp>
            <p:nvSpPr>
              <p:cNvPr id="9" name="AutoShape 8"/>
              <p:cNvSpPr>
                <a:spLocks/>
              </p:cNvSpPr>
              <p:nvPr/>
            </p:nvSpPr>
            <p:spPr bwMode="auto">
              <a:xfrm>
                <a:off x="4041" y="7924"/>
                <a:ext cx="2160" cy="540"/>
              </a:xfrm>
              <a:prstGeom prst="callout2">
                <a:avLst>
                  <a:gd name="adj1" fmla="val 33333"/>
                  <a:gd name="adj2" fmla="val -5556"/>
                  <a:gd name="adj3" fmla="val 33333"/>
                  <a:gd name="adj4" fmla="val -16389"/>
                  <a:gd name="adj5" fmla="val 261481"/>
                  <a:gd name="adj6" fmla="val -2740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Interorbital region</a:t>
                </a:r>
              </a:p>
            </p:txBody>
          </p:sp>
          <p:sp>
            <p:nvSpPr>
              <p:cNvPr id="10" name="AutoShape 9"/>
              <p:cNvSpPr>
                <a:spLocks/>
              </p:cNvSpPr>
              <p:nvPr/>
            </p:nvSpPr>
            <p:spPr bwMode="auto">
              <a:xfrm>
                <a:off x="4760" y="8284"/>
                <a:ext cx="1261" cy="540"/>
              </a:xfrm>
              <a:prstGeom prst="callout2">
                <a:avLst>
                  <a:gd name="adj1" fmla="val 33333"/>
                  <a:gd name="adj2" fmla="val -9519"/>
                  <a:gd name="adj3" fmla="val 33333"/>
                  <a:gd name="adj4" fmla="val -58287"/>
                  <a:gd name="adj5" fmla="val 228889"/>
                  <a:gd name="adj6" fmla="val -10785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Eye</a:t>
                </a:r>
              </a:p>
            </p:txBody>
          </p:sp>
          <p:sp>
            <p:nvSpPr>
              <p:cNvPr id="11" name="AutoShape 10"/>
              <p:cNvSpPr>
                <a:spLocks/>
              </p:cNvSpPr>
              <p:nvPr/>
            </p:nvSpPr>
            <p:spPr bwMode="auto">
              <a:xfrm>
                <a:off x="1100" y="8520"/>
                <a:ext cx="1440" cy="484"/>
              </a:xfrm>
              <a:prstGeom prst="callout2">
                <a:avLst>
                  <a:gd name="adj1" fmla="val 37190"/>
                  <a:gd name="adj2" fmla="val 108333"/>
                  <a:gd name="adj3" fmla="val 37190"/>
                  <a:gd name="adj4" fmla="val 111806"/>
                  <a:gd name="adj5" fmla="val 227273"/>
                  <a:gd name="adj6" fmla="val 1152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Upper jaw</a:t>
                </a:r>
              </a:p>
            </p:txBody>
          </p:sp>
          <p:sp>
            <p:nvSpPr>
              <p:cNvPr id="12" name="AutoShape 11"/>
              <p:cNvSpPr>
                <a:spLocks/>
              </p:cNvSpPr>
              <p:nvPr/>
            </p:nvSpPr>
            <p:spPr bwMode="auto">
              <a:xfrm>
                <a:off x="6980" y="8104"/>
                <a:ext cx="2641" cy="1116"/>
              </a:xfrm>
              <a:prstGeom prst="callout2">
                <a:avLst>
                  <a:gd name="adj1" fmla="val 16130"/>
                  <a:gd name="adj2" fmla="val -4542"/>
                  <a:gd name="adj3" fmla="val 16130"/>
                  <a:gd name="adj4" fmla="val -16583"/>
                  <a:gd name="adj5" fmla="val 91042"/>
                  <a:gd name="adj6" fmla="val -287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Dorsal fin (and spines)</a:t>
                </a:r>
              </a:p>
            </p:txBody>
          </p:sp>
          <p:sp>
            <p:nvSpPr>
              <p:cNvPr id="13" name="AutoShape 12"/>
              <p:cNvSpPr>
                <a:spLocks/>
              </p:cNvSpPr>
              <p:nvPr/>
            </p:nvSpPr>
            <p:spPr bwMode="auto">
              <a:xfrm>
                <a:off x="8020" y="9004"/>
                <a:ext cx="2141" cy="720"/>
              </a:xfrm>
              <a:prstGeom prst="callout2">
                <a:avLst>
                  <a:gd name="adj1" fmla="val 25000"/>
                  <a:gd name="adj2" fmla="val -5606"/>
                  <a:gd name="adj3" fmla="val 25000"/>
                  <a:gd name="adj4" fmla="val -16255"/>
                  <a:gd name="adj5" fmla="val 180000"/>
                  <a:gd name="adj6" fmla="val -2708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Caudal peduncle</a:t>
                </a:r>
              </a:p>
            </p:txBody>
          </p:sp>
          <p:sp>
            <p:nvSpPr>
              <p:cNvPr id="14" name="AutoShape 13"/>
              <p:cNvSpPr>
                <a:spLocks/>
              </p:cNvSpPr>
              <p:nvPr/>
            </p:nvSpPr>
            <p:spPr bwMode="auto">
              <a:xfrm>
                <a:off x="8920" y="10920"/>
                <a:ext cx="1440" cy="604"/>
              </a:xfrm>
              <a:prstGeom prst="callout2">
                <a:avLst>
                  <a:gd name="adj1" fmla="val 29801"/>
                  <a:gd name="adj2" fmla="val -8333"/>
                  <a:gd name="adj3" fmla="val 29801"/>
                  <a:gd name="adj4" fmla="val -28333"/>
                  <a:gd name="adj5" fmla="val -49667"/>
                  <a:gd name="adj6" fmla="val -4861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Caudal fin</a:t>
                </a:r>
              </a:p>
            </p:txBody>
          </p:sp>
          <p:sp>
            <p:nvSpPr>
              <p:cNvPr id="15" name="AutoShape 14"/>
              <p:cNvSpPr>
                <a:spLocks/>
              </p:cNvSpPr>
              <p:nvPr/>
            </p:nvSpPr>
            <p:spPr bwMode="auto">
              <a:xfrm>
                <a:off x="8160" y="12060"/>
                <a:ext cx="1440" cy="544"/>
              </a:xfrm>
              <a:prstGeom prst="callout2">
                <a:avLst>
                  <a:gd name="adj1" fmla="val 33088"/>
                  <a:gd name="adj2" fmla="val -8333"/>
                  <a:gd name="adj3" fmla="val 33088"/>
                  <a:gd name="adj4" fmla="val -55903"/>
                  <a:gd name="adj5" fmla="val -147060"/>
                  <a:gd name="adj6" fmla="val -10416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Anal fin</a:t>
                </a:r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>
                <a:off x="1059" y="11524"/>
                <a:ext cx="1440" cy="720"/>
              </a:xfrm>
              <a:prstGeom prst="callout2">
                <a:avLst>
                  <a:gd name="adj1" fmla="val 25000"/>
                  <a:gd name="adj2" fmla="val 108333"/>
                  <a:gd name="adj3" fmla="val 25000"/>
                  <a:gd name="adj4" fmla="val 146042"/>
                  <a:gd name="adj5" fmla="val -264444"/>
                  <a:gd name="adj6" fmla="val 162569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Suborbital region</a:t>
                </a:r>
              </a:p>
            </p:txBody>
          </p:sp>
          <p:sp>
            <p:nvSpPr>
              <p:cNvPr id="17" name="AutoShape 16"/>
              <p:cNvSpPr>
                <a:spLocks/>
              </p:cNvSpPr>
              <p:nvPr/>
            </p:nvSpPr>
            <p:spPr bwMode="auto">
              <a:xfrm>
                <a:off x="1800" y="12244"/>
                <a:ext cx="1440" cy="676"/>
              </a:xfrm>
              <a:prstGeom prst="callout2">
                <a:avLst>
                  <a:gd name="adj1" fmla="val 26625"/>
                  <a:gd name="adj2" fmla="val 108333"/>
                  <a:gd name="adj3" fmla="val 26625"/>
                  <a:gd name="adj4" fmla="val 120000"/>
                  <a:gd name="adj5" fmla="val -308282"/>
                  <a:gd name="adj6" fmla="val 131944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Operculum (gill cover)</a:t>
                </a:r>
              </a:p>
            </p:txBody>
          </p:sp>
          <p:sp>
            <p:nvSpPr>
              <p:cNvPr id="18" name="AutoShape 17"/>
              <p:cNvSpPr>
                <a:spLocks/>
              </p:cNvSpPr>
              <p:nvPr/>
            </p:nvSpPr>
            <p:spPr bwMode="auto">
              <a:xfrm>
                <a:off x="4440" y="12260"/>
                <a:ext cx="1440" cy="704"/>
              </a:xfrm>
              <a:prstGeom prst="callout2">
                <a:avLst>
                  <a:gd name="adj1" fmla="val 25569"/>
                  <a:gd name="adj2" fmla="val -8333"/>
                  <a:gd name="adj3" fmla="val 25569"/>
                  <a:gd name="adj4" fmla="val -35347"/>
                  <a:gd name="adj5" fmla="val -286931"/>
                  <a:gd name="adj6" fmla="val -40278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Gill opening</a:t>
                </a:r>
              </a:p>
            </p:txBody>
          </p:sp>
          <p:sp>
            <p:nvSpPr>
              <p:cNvPr id="19" name="AutoShape 18"/>
              <p:cNvSpPr>
                <a:spLocks/>
              </p:cNvSpPr>
              <p:nvPr/>
            </p:nvSpPr>
            <p:spPr bwMode="auto">
              <a:xfrm>
                <a:off x="4761" y="11884"/>
                <a:ext cx="1440" cy="360"/>
              </a:xfrm>
              <a:prstGeom prst="callout2">
                <a:avLst>
                  <a:gd name="adj1" fmla="val 50000"/>
                  <a:gd name="adj2" fmla="val -8333"/>
                  <a:gd name="adj3" fmla="val 50000"/>
                  <a:gd name="adj4" fmla="val -13125"/>
                  <a:gd name="adj5" fmla="val -177778"/>
                  <a:gd name="adj6" fmla="val -18056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Pelvic fin</a:t>
                </a:r>
              </a:p>
            </p:txBody>
          </p:sp>
          <p:sp>
            <p:nvSpPr>
              <p:cNvPr id="20" name="AutoShape 19"/>
              <p:cNvSpPr>
                <a:spLocks/>
              </p:cNvSpPr>
              <p:nvPr/>
            </p:nvSpPr>
            <p:spPr bwMode="auto">
              <a:xfrm>
                <a:off x="5301" y="11524"/>
                <a:ext cx="1440" cy="344"/>
              </a:xfrm>
              <a:prstGeom prst="callout2">
                <a:avLst>
                  <a:gd name="adj1" fmla="val 52324"/>
                  <a:gd name="adj2" fmla="val -8333"/>
                  <a:gd name="adj3" fmla="val 52324"/>
                  <a:gd name="adj4" fmla="val -19931"/>
                  <a:gd name="adj5" fmla="val -280231"/>
                  <a:gd name="adj6" fmla="val -22292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en-AU" sz="1600">
                    <a:latin typeface="Tahoma" panose="020B0604030504040204" pitchFamily="34" charset="0"/>
                  </a:rPr>
                  <a:t>Pectoral fin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96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3674"/>
            <a:ext cx="10900229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6000" b="1" dirty="0" smtClean="0"/>
              <a:t>HOW TO RECOGNIZE THE TARGETS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166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75"/>
            <a:ext cx="2677232" cy="1325563"/>
          </a:xfrm>
          <a:solidFill>
            <a:srgbClr val="7030A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GROUPERS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2835" y="4762116"/>
            <a:ext cx="2017059" cy="934522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Protruding lower jaw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006710" y="4356963"/>
            <a:ext cx="2975536" cy="50186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Wedge-shaped tail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606" y="2268633"/>
            <a:ext cx="2789518" cy="1157757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Eyes at the top of the head, close to the mouth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68" y="1963271"/>
            <a:ext cx="5813908" cy="3412943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663951" y="5608956"/>
            <a:ext cx="4864097" cy="527561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Bottom dwellers </a:t>
            </a:r>
            <a:r>
              <a:rPr lang="en-US" dirty="0" smtClean="0">
                <a:sym typeface="Wingdings" panose="05000000000000000000" pitchFamily="2" charset="2"/>
              </a:rPr>
              <a:t> flat underside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643697" y="1730529"/>
            <a:ext cx="2281777" cy="224676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ym typeface="Wingdings" panose="05000000000000000000" pitchFamily="2" charset="2"/>
              </a:rPr>
              <a:t>Ambush predators  usually wait motionless on top of corals</a:t>
            </a:r>
            <a:endParaRPr lang="en-US" sz="2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030610" y="856240"/>
            <a:ext cx="4395573" cy="83119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Some have distinctive spines on their dorsal (top) fin</a:t>
            </a:r>
            <a:endParaRPr lang="en-US" dirty="0"/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481559" y="5064662"/>
            <a:ext cx="2500687" cy="469039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Often have spots</a:t>
            </a:r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681480" y="6268766"/>
            <a:ext cx="8310283" cy="52756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Count only individuals over 30cm!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28" name="Elbow Connector 27"/>
          <p:cNvCxnSpPr>
            <a:endCxn id="7" idx="2"/>
          </p:cNvCxnSpPr>
          <p:nvPr/>
        </p:nvCxnSpPr>
        <p:spPr>
          <a:xfrm rot="10800000">
            <a:off x="1431365" y="3426390"/>
            <a:ext cx="2414494" cy="1077758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5" idx="2"/>
          </p:cNvCxnSpPr>
          <p:nvPr/>
        </p:nvCxnSpPr>
        <p:spPr>
          <a:xfrm rot="10800000" flipV="1">
            <a:off x="1431365" y="4994858"/>
            <a:ext cx="2232586" cy="701780"/>
          </a:xfrm>
          <a:prstGeom prst="bentConnector4">
            <a:avLst>
              <a:gd name="adj1" fmla="val 27413"/>
              <a:gd name="adj2" fmla="val 132574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21" idx="0"/>
          </p:cNvCxnSpPr>
          <p:nvPr/>
        </p:nvCxnSpPr>
        <p:spPr>
          <a:xfrm rot="16200000" flipH="1">
            <a:off x="5396750" y="4909705"/>
            <a:ext cx="1259547" cy="138953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25" idx="1"/>
          </p:cNvCxnSpPr>
          <p:nvPr/>
        </p:nvCxnSpPr>
        <p:spPr>
          <a:xfrm>
            <a:off x="5957047" y="3917352"/>
            <a:ext cx="3524512" cy="138183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endCxn id="6" idx="1"/>
          </p:cNvCxnSpPr>
          <p:nvPr/>
        </p:nvCxnSpPr>
        <p:spPr>
          <a:xfrm rot="16200000" flipH="1">
            <a:off x="8103515" y="3704699"/>
            <a:ext cx="931726" cy="874664"/>
          </a:xfrm>
          <a:prstGeom prst="bentConnector2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22" idx="1"/>
          </p:cNvCxnSpPr>
          <p:nvPr/>
        </p:nvCxnSpPr>
        <p:spPr>
          <a:xfrm flipV="1">
            <a:off x="7473300" y="2853914"/>
            <a:ext cx="2170397" cy="39843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endCxn id="24" idx="2"/>
          </p:cNvCxnSpPr>
          <p:nvPr/>
        </p:nvCxnSpPr>
        <p:spPr>
          <a:xfrm rot="5400000" flipH="1" flipV="1">
            <a:off x="6052085" y="1968992"/>
            <a:ext cx="1457865" cy="894760"/>
          </a:xfrm>
          <a:prstGeom prst="bentConnector3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6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065"/>
            <a:ext cx="4518212" cy="1325563"/>
          </a:xfrm>
          <a:solidFill>
            <a:srgbClr val="0070C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BARRAMUNDI COD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F:\Pictures\Reef Check\ID Photos\Fish\58 Baramund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470588" cy="49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851152" y="1690688"/>
            <a:ext cx="3170519" cy="97183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Flattened head followed by a hump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409205" y="5376214"/>
            <a:ext cx="2054412" cy="921498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Swim with pectoral fins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041652" y="3287526"/>
            <a:ext cx="2789518" cy="1401109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Very shy so will likely hide under corals and rocks</a:t>
            </a:r>
            <a:endParaRPr lang="en-GB" dirty="0" smtClean="0">
              <a:solidFill>
                <a:srgbClr val="E5CD6B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Elbow Connector 8"/>
          <p:cNvCxnSpPr>
            <a:endCxn id="5" idx="1"/>
          </p:cNvCxnSpPr>
          <p:nvPr/>
        </p:nvCxnSpPr>
        <p:spPr>
          <a:xfrm flipV="1">
            <a:off x="5661212" y="2176603"/>
            <a:ext cx="3189940" cy="1037244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4" idx="3"/>
            <a:endCxn id="7" idx="1"/>
          </p:cNvCxnSpPr>
          <p:nvPr/>
        </p:nvCxnSpPr>
        <p:spPr>
          <a:xfrm flipV="1">
            <a:off x="8308788" y="3988081"/>
            <a:ext cx="732864" cy="165567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endCxn id="6" idx="1"/>
          </p:cNvCxnSpPr>
          <p:nvPr/>
        </p:nvCxnSpPr>
        <p:spPr>
          <a:xfrm>
            <a:off x="5042647" y="5015753"/>
            <a:ext cx="4366558" cy="821210"/>
          </a:xfrm>
          <a:prstGeom prst="bentConnector3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770094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SWEETLIPS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59542" y="2377141"/>
            <a:ext cx="2227730" cy="203368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473" y="1613035"/>
            <a:ext cx="7243527" cy="409238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7839" y="5295998"/>
            <a:ext cx="2590800" cy="861592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Low set mouths with thick lips!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3191992"/>
            <a:ext cx="2590800" cy="121883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Upper lip thicker and protrudes over the bottom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2883" y="1643947"/>
            <a:ext cx="2328582" cy="861592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Thicker body than a grouper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98142" y="5849370"/>
            <a:ext cx="3119718" cy="835840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Often have spots and stripes patterns</a:t>
            </a:r>
            <a:endParaRPr lang="en-GB" dirty="0" smtClean="0"/>
          </a:p>
        </p:txBody>
      </p:sp>
      <p:cxnSp>
        <p:nvCxnSpPr>
          <p:cNvPr id="18" name="Elbow Connector 17"/>
          <p:cNvCxnSpPr>
            <a:endCxn id="8" idx="3"/>
          </p:cNvCxnSpPr>
          <p:nvPr/>
        </p:nvCxnSpPr>
        <p:spPr>
          <a:xfrm rot="5400000">
            <a:off x="7082967" y="4273492"/>
            <a:ext cx="3328692" cy="658905"/>
          </a:xfrm>
          <a:prstGeom prst="bentConnector2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8" idx="3"/>
          </p:cNvCxnSpPr>
          <p:nvPr/>
        </p:nvCxnSpPr>
        <p:spPr>
          <a:xfrm rot="5400000">
            <a:off x="8411471" y="3665619"/>
            <a:ext cx="2608061" cy="2595281"/>
          </a:xfrm>
          <a:prstGeom prst="bentConnector2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7" idx="3"/>
          </p:cNvCxnSpPr>
          <p:nvPr/>
        </p:nvCxnSpPr>
        <p:spPr>
          <a:xfrm rot="10800000">
            <a:off x="3851466" y="2074743"/>
            <a:ext cx="3818963" cy="769634"/>
          </a:xfrm>
          <a:prstGeom prst="bentConnector3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6" idx="3"/>
          </p:cNvCxnSpPr>
          <p:nvPr/>
        </p:nvCxnSpPr>
        <p:spPr>
          <a:xfrm rot="10800000">
            <a:off x="3429001" y="3801407"/>
            <a:ext cx="1869145" cy="205438"/>
          </a:xfrm>
          <a:prstGeom prst="bentConnector3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 flipV="1">
            <a:off x="3117201" y="4215757"/>
            <a:ext cx="2352676" cy="1511036"/>
          </a:xfrm>
          <a:prstGeom prst="bentConnector3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14482" cy="5007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Watch out for this one…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60295" y="3843411"/>
            <a:ext cx="5074023" cy="500716"/>
          </a:xfrm>
          <a:prstGeom prst="rect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Manyspotted</a:t>
            </a:r>
            <a:r>
              <a:rPr lang="en-US" dirty="0" smtClean="0"/>
              <a:t> Sweetlips - Juvenile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41667"/>
            <a:ext cx="5391118" cy="431719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30506" y="5403396"/>
            <a:ext cx="3700182" cy="1055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dirty="0" smtClean="0"/>
              <a:t>Juveniles can often vary greatly in their appearances from their adult forms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69029" cy="1325563"/>
          </a:xfrm>
          <a:solidFill>
            <a:srgbClr val="00B05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SNAPPERS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750" y="1948555"/>
            <a:ext cx="7258957" cy="482720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5706" y="3797498"/>
            <a:ext cx="2209345" cy="7071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Often found in large schools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95180" y="315879"/>
            <a:ext cx="2533651" cy="104393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mtClean="0"/>
              <a:t>Shallow sloping forehead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69721" y="6034844"/>
            <a:ext cx="1511303" cy="70535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Thin lips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6868" y="1664303"/>
            <a:ext cx="3485246" cy="78749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Angular shape of head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988754" y="624113"/>
            <a:ext cx="3331029" cy="10401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Not symmetrical about the middle line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97992" y="2984639"/>
            <a:ext cx="3079751" cy="63361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Move continuously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4276" y="5122132"/>
            <a:ext cx="1748067" cy="121883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Usually in mid-water</a:t>
            </a:r>
          </a:p>
        </p:txBody>
      </p:sp>
      <p:cxnSp>
        <p:nvCxnSpPr>
          <p:cNvPr id="17" name="Elbow Connector 16"/>
          <p:cNvCxnSpPr>
            <a:endCxn id="10" idx="2"/>
          </p:cNvCxnSpPr>
          <p:nvPr/>
        </p:nvCxnSpPr>
        <p:spPr>
          <a:xfrm rot="5400000" flipH="1" flipV="1">
            <a:off x="7649377" y="2003679"/>
            <a:ext cx="2344269" cy="1665516"/>
          </a:xfrm>
          <a:prstGeom prst="bentConnector3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endCxn id="10" idx="2"/>
          </p:cNvCxnSpPr>
          <p:nvPr/>
        </p:nvCxnSpPr>
        <p:spPr>
          <a:xfrm rot="5400000" flipH="1" flipV="1">
            <a:off x="7647062" y="2143883"/>
            <a:ext cx="2486787" cy="1527627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6" idx="2"/>
          </p:cNvCxnSpPr>
          <p:nvPr/>
        </p:nvCxnSpPr>
        <p:spPr>
          <a:xfrm rot="5400000" flipH="1" flipV="1">
            <a:off x="4875669" y="2459950"/>
            <a:ext cx="2486473" cy="286201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9" idx="3"/>
          </p:cNvCxnSpPr>
          <p:nvPr/>
        </p:nvCxnSpPr>
        <p:spPr>
          <a:xfrm rot="16200000" flipV="1">
            <a:off x="3632072" y="2098095"/>
            <a:ext cx="2093035" cy="2012949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" idx="1"/>
            <a:endCxn id="5" idx="3"/>
          </p:cNvCxnSpPr>
          <p:nvPr/>
        </p:nvCxnSpPr>
        <p:spPr>
          <a:xfrm rot="10800000">
            <a:off x="2515052" y="4151088"/>
            <a:ext cx="2215699" cy="211070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11" idx="3"/>
          </p:cNvCxnSpPr>
          <p:nvPr/>
        </p:nvCxnSpPr>
        <p:spPr>
          <a:xfrm rot="10800000">
            <a:off x="3377743" y="3301444"/>
            <a:ext cx="1353006" cy="707128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2" idx="3"/>
          </p:cNvCxnSpPr>
          <p:nvPr/>
        </p:nvCxnSpPr>
        <p:spPr>
          <a:xfrm rot="10800000" flipV="1">
            <a:off x="1872343" y="4702629"/>
            <a:ext cx="2858406" cy="1028918"/>
          </a:xfrm>
          <a:prstGeom prst="bentConnector3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8" idx="3"/>
          </p:cNvCxnSpPr>
          <p:nvPr/>
        </p:nvCxnSpPr>
        <p:spPr>
          <a:xfrm rot="5400000">
            <a:off x="3968333" y="5259981"/>
            <a:ext cx="1340230" cy="914848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1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427</Words>
  <Application>Microsoft Office PowerPoint</Application>
  <PresentationFormat>Widescreen</PresentationFormat>
  <Paragraphs>112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Lato Light</vt:lpstr>
      <vt:lpstr>Tahoma</vt:lpstr>
      <vt:lpstr>Times New Roman</vt:lpstr>
      <vt:lpstr>Trebuchet MS</vt:lpstr>
      <vt:lpstr>Wingdings</vt:lpstr>
      <vt:lpstr>Office Theme</vt:lpstr>
      <vt:lpstr>REEF CHECK TARGET FISHES</vt:lpstr>
      <vt:lpstr>TARGET FAMILIES</vt:lpstr>
      <vt:lpstr>HOW TO IDENTIFY A FISH</vt:lpstr>
      <vt:lpstr>HOW TO RECOGNIZE THE TARGETS</vt:lpstr>
      <vt:lpstr>GROUPERS</vt:lpstr>
      <vt:lpstr>BARRAMUNDI COD</vt:lpstr>
      <vt:lpstr>SWEETLIPS</vt:lpstr>
      <vt:lpstr>PowerPoint Presentation</vt:lpstr>
      <vt:lpstr>SNAPPERS</vt:lpstr>
      <vt:lpstr>BUTTERFLYFISH</vt:lpstr>
      <vt:lpstr>HUMPHEAD WRASSE</vt:lpstr>
      <vt:lpstr>PARROTFISH</vt:lpstr>
      <vt:lpstr>BUMPHEAD PARROTFISH</vt:lpstr>
      <vt:lpstr>MORAY EELS</vt:lpstr>
      <vt:lpstr>RARE ANIMALS</vt:lpstr>
      <vt:lpstr>STUDY WELL…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REEF CHECK TARGET FISH</dc:title>
  <dc:creator>Dhea</dc:creator>
  <cp:lastModifiedBy>Dhea</cp:lastModifiedBy>
  <cp:revision>101</cp:revision>
  <dcterms:created xsi:type="dcterms:W3CDTF">2018-05-14T11:03:59Z</dcterms:created>
  <dcterms:modified xsi:type="dcterms:W3CDTF">2018-06-03T13:48:11Z</dcterms:modified>
</cp:coreProperties>
</file>