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7" r:id="rId10"/>
    <p:sldId id="288" r:id="rId11"/>
    <p:sldId id="289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6699"/>
    <a:srgbClr val="9966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70BF9-DA89-4C31-86FD-8A0781FE219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FB7A7-F3F7-4832-A67D-CF6930EC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Eureka </a:t>
            </a:r>
            <a:r>
              <a:rPr lang="en-US" baseline="0" dirty="0" err="1" smtClean="0"/>
              <a:t>Amadea</a:t>
            </a:r>
            <a:endParaRPr lang="en-US" baseline="0" dirty="0" smtClean="0"/>
          </a:p>
          <a:p>
            <a:r>
              <a:rPr lang="en-US" baseline="0" dirty="0" smtClean="0"/>
              <a:t>June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FB7A7-F3F7-4832-A67D-CF6930ECF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5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56AD-93D5-4377-AC66-3D9AA3D52BE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A4DF-DF96-4507-B480-9BCFFD9C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9" y="881143"/>
            <a:ext cx="10112960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REEF CHECK INVERTEBRATES</a:t>
            </a:r>
            <a:endParaRPr lang="en-US" sz="6600" b="1" dirty="0"/>
          </a:p>
        </p:txBody>
      </p:sp>
      <p:pic>
        <p:nvPicPr>
          <p:cNvPr id="4" name="Picture 3" descr="logo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6" y="4648537"/>
            <a:ext cx="3413364" cy="201560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14755" y="3338524"/>
            <a:ext cx="8783285" cy="712136"/>
            <a:chOff x="1814755" y="3338524"/>
            <a:chExt cx="8783285" cy="712136"/>
          </a:xfrm>
        </p:grpSpPr>
        <p:grpSp>
          <p:nvGrpSpPr>
            <p:cNvPr id="8" name="Group 7"/>
            <p:cNvGrpSpPr/>
            <p:nvPr/>
          </p:nvGrpSpPr>
          <p:grpSpPr>
            <a:xfrm>
              <a:off x="1814755" y="3338524"/>
              <a:ext cx="3882406" cy="712136"/>
              <a:chOff x="1814755" y="3338524"/>
              <a:chExt cx="3882406" cy="71213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755" y="3338524"/>
                <a:ext cx="972918" cy="71213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8542" y="3338524"/>
                <a:ext cx="972918" cy="71213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1460" y="3338524"/>
                <a:ext cx="972918" cy="71213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243" y="3338524"/>
                <a:ext cx="972918" cy="712136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5697161" y="3338524"/>
              <a:ext cx="4900879" cy="712136"/>
              <a:chOff x="2570503" y="4874428"/>
              <a:chExt cx="4900879" cy="71213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8464" y="4874428"/>
                <a:ext cx="972918" cy="712136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2570503" y="4874428"/>
                <a:ext cx="3882406" cy="712136"/>
                <a:chOff x="1814755" y="3338524"/>
                <a:chExt cx="3882406" cy="712136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14755" y="3338524"/>
                  <a:ext cx="972918" cy="712136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78542" y="3338524"/>
                  <a:ext cx="972918" cy="712136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51460" y="3338524"/>
                  <a:ext cx="972918" cy="712136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24243" y="3338524"/>
                  <a:ext cx="972918" cy="71213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511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digi photos\John Brewer 19.10.03\jb greenfish stichopus chloronotus 19.10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6404"/>
            <a:ext cx="5538020" cy="41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37819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SEA CUCUMBER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144" y="1470108"/>
            <a:ext cx="7852227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There are </a:t>
            </a:r>
            <a:r>
              <a:rPr lang="en-US" u="sng" dirty="0" smtClean="0"/>
              <a:t>three</a:t>
            </a:r>
            <a:r>
              <a:rPr lang="en-US" dirty="0" smtClean="0"/>
              <a:t> sea cucumbers that are included </a:t>
            </a:r>
            <a:r>
              <a:rPr lang="en-US" dirty="0" smtClean="0"/>
              <a:t>as Reef Check targets…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347" y="2511805"/>
            <a:ext cx="3451123" cy="676665"/>
            <a:chOff x="6072706" y="2776337"/>
            <a:chExt cx="3451123" cy="67666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072706" y="2776337"/>
              <a:ext cx="398207" cy="676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470913" y="2776337"/>
              <a:ext cx="3052916" cy="676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GB" dirty="0" smtClean="0"/>
                <a:t>PRICKLY GREENFISH</a:t>
              </a:r>
              <a:endParaRPr lang="en-GB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789038" y="3611911"/>
            <a:ext cx="4633631" cy="889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Body shaped like a box / cube instead of round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3399" y="5729148"/>
            <a:ext cx="3769269" cy="929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Row of papillae on every edge of the “box”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9037" y="4779187"/>
            <a:ext cx="4633631" cy="672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Orange dot on every papillae tip</a:t>
            </a:r>
            <a:endParaRPr lang="en-GB" dirty="0"/>
          </a:p>
        </p:txBody>
      </p:sp>
      <p:cxnSp>
        <p:nvCxnSpPr>
          <p:cNvPr id="5" name="Elbow Connector 4"/>
          <p:cNvCxnSpPr>
            <a:stCxn id="9" idx="3"/>
          </p:cNvCxnSpPr>
          <p:nvPr/>
        </p:nvCxnSpPr>
        <p:spPr>
          <a:xfrm>
            <a:off x="5422669" y="4056652"/>
            <a:ext cx="2880673" cy="176135"/>
          </a:xfrm>
          <a:prstGeom prst="bentConnector3">
            <a:avLst>
              <a:gd name="adj1" fmla="val 4539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3"/>
          </p:cNvCxnSpPr>
          <p:nvPr/>
        </p:nvCxnSpPr>
        <p:spPr>
          <a:xfrm flipV="1">
            <a:off x="5422668" y="4779187"/>
            <a:ext cx="2202248" cy="336083"/>
          </a:xfrm>
          <a:prstGeom prst="bentConnector3">
            <a:avLst>
              <a:gd name="adj1" fmla="val 3995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5422668" y="4990542"/>
            <a:ext cx="2706330" cy="1012968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5422668" y="5604137"/>
            <a:ext cx="3234635" cy="897742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37819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SEA CUCUMBER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144" y="1470108"/>
            <a:ext cx="7852227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There are </a:t>
            </a:r>
            <a:r>
              <a:rPr lang="en-US" u="sng" dirty="0" smtClean="0"/>
              <a:t>three</a:t>
            </a:r>
            <a:r>
              <a:rPr lang="en-US" dirty="0" smtClean="0"/>
              <a:t> sea cucumbers that are included </a:t>
            </a:r>
            <a:r>
              <a:rPr lang="en-US" dirty="0" smtClean="0"/>
              <a:t>as Reef Check targets…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347" y="2511805"/>
            <a:ext cx="3451123" cy="676665"/>
            <a:chOff x="6072706" y="2776337"/>
            <a:chExt cx="3451123" cy="67666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072706" y="2776337"/>
              <a:ext cx="398207" cy="676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GB" dirty="0"/>
                <a:t>3</a:t>
              </a:r>
              <a:endParaRPr lang="en-GB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470913" y="2776337"/>
              <a:ext cx="3052916" cy="676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GB" dirty="0" smtClean="0"/>
                <a:t>PINKFISH</a:t>
              </a:r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6" y="2935139"/>
            <a:ext cx="5508523" cy="373477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33634" y="4197936"/>
            <a:ext cx="5390536" cy="652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Looks like sausage on your hotdog!!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0714" y="5235993"/>
            <a:ext cx="3436376" cy="1150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Black on top, </a:t>
            </a:r>
          </a:p>
          <a:p>
            <a:pPr marL="0" indent="0">
              <a:buNone/>
              <a:defRPr/>
            </a:pPr>
            <a:r>
              <a:rPr lang="en-GB" dirty="0" smtClean="0"/>
              <a:t>pink on the underside</a:t>
            </a:r>
            <a:endParaRPr lang="en-GB" dirty="0"/>
          </a:p>
        </p:txBody>
      </p:sp>
      <p:cxnSp>
        <p:nvCxnSpPr>
          <p:cNvPr id="6" name="Elbow Connector 5"/>
          <p:cNvCxnSpPr>
            <a:stCxn id="9" idx="3"/>
          </p:cNvCxnSpPr>
          <p:nvPr/>
        </p:nvCxnSpPr>
        <p:spPr>
          <a:xfrm flipV="1">
            <a:off x="5624170" y="4197936"/>
            <a:ext cx="2516940" cy="326032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4647090" y="5235993"/>
            <a:ext cx="2756600" cy="279904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4647090" y="4547031"/>
            <a:ext cx="4537467" cy="1565765"/>
          </a:xfrm>
          <a:prstGeom prst="bentConnector3">
            <a:avLst>
              <a:gd name="adj1" fmla="val 9355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837470" cy="1325563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CROWN OF THORNS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95406" y="5885636"/>
            <a:ext cx="3263072" cy="90274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Multiple arms</a:t>
            </a:r>
          </a:p>
          <a:p>
            <a:pPr marL="0" indent="0">
              <a:buNone/>
              <a:defRPr/>
            </a:pPr>
            <a:r>
              <a:rPr lang="en-GB" dirty="0" smtClean="0"/>
              <a:t>(can be up to 21 arms)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68096" y="877946"/>
            <a:ext cx="3511247" cy="95221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Body covered in spikes containing venom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6" y="1952392"/>
            <a:ext cx="6536643" cy="384330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059738" y="2449972"/>
            <a:ext cx="2521897" cy="64381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Eat coral polyps</a:t>
            </a:r>
            <a:endParaRPr lang="en-GB" dirty="0"/>
          </a:p>
        </p:txBody>
      </p:sp>
      <p:pic>
        <p:nvPicPr>
          <p:cNvPr id="18" name="Picture 7" descr="C:\Documents and Settings\Jos Hill\My Documents\digi photos\AIMS from K.Osborne\COT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74" y="3371740"/>
            <a:ext cx="4388265" cy="3291199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9884040" y="2113377"/>
            <a:ext cx="2057201" cy="96565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Look out for </a:t>
            </a:r>
            <a:r>
              <a:rPr lang="en-GB" dirty="0" err="1" smtClean="0"/>
              <a:t>CoT</a:t>
            </a:r>
            <a:r>
              <a:rPr lang="en-GB" dirty="0" smtClean="0"/>
              <a:t> scars!</a:t>
            </a:r>
            <a:endParaRPr lang="en-GB" dirty="0"/>
          </a:p>
        </p:txBody>
      </p:sp>
      <p:cxnSp>
        <p:nvCxnSpPr>
          <p:cNvPr id="12" name="Elbow Connector 11"/>
          <p:cNvCxnSpPr>
            <a:stCxn id="7" idx="1"/>
          </p:cNvCxnSpPr>
          <p:nvPr/>
        </p:nvCxnSpPr>
        <p:spPr>
          <a:xfrm rot="10800000" flipV="1">
            <a:off x="4272198" y="1354054"/>
            <a:ext cx="1995899" cy="1584018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1"/>
          </p:cNvCxnSpPr>
          <p:nvPr/>
        </p:nvCxnSpPr>
        <p:spPr>
          <a:xfrm rot="10800000">
            <a:off x="2342468" y="4152275"/>
            <a:ext cx="352939" cy="218473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1"/>
          </p:cNvCxnSpPr>
          <p:nvPr/>
        </p:nvCxnSpPr>
        <p:spPr>
          <a:xfrm rot="10800000" flipH="1" flipV="1">
            <a:off x="7059737" y="2771878"/>
            <a:ext cx="1568035" cy="3475192"/>
          </a:xfrm>
          <a:prstGeom prst="bentConnector4">
            <a:avLst>
              <a:gd name="adj1" fmla="val -14579"/>
              <a:gd name="adj2" fmla="val 54631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9" idx="2"/>
          </p:cNvCxnSpPr>
          <p:nvPr/>
        </p:nvCxnSpPr>
        <p:spPr>
          <a:xfrm rot="5400000">
            <a:off x="8979241" y="3303749"/>
            <a:ext cx="2158120" cy="1708680"/>
          </a:xfrm>
          <a:prstGeom prst="bentConnector3">
            <a:avLst>
              <a:gd name="adj1" fmla="val 8324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3141407" cy="1325563"/>
          </a:xfrm>
          <a:solidFill>
            <a:srgbClr val="FF6699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GIANT CLAM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2488" y="2317992"/>
            <a:ext cx="3305615" cy="1413350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Very noticeable from the curves and color of the lips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2488" y="4584722"/>
            <a:ext cx="2936906" cy="1580103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Live burrowing themselves into hard corals / rocks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93031" y="662781"/>
            <a:ext cx="2710368" cy="912058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Big, colourful lips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69" y="2134172"/>
            <a:ext cx="7676892" cy="4606135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7" idx="2"/>
          </p:cNvCxnSpPr>
          <p:nvPr/>
        </p:nvCxnSpPr>
        <p:spPr>
          <a:xfrm rot="16200000" flipH="1">
            <a:off x="7654727" y="2168326"/>
            <a:ext cx="2023767" cy="836791"/>
          </a:xfrm>
          <a:prstGeom prst="bentConnector3">
            <a:avLst>
              <a:gd name="adj1" fmla="val 17206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3"/>
          </p:cNvCxnSpPr>
          <p:nvPr/>
        </p:nvCxnSpPr>
        <p:spPr>
          <a:xfrm>
            <a:off x="3628103" y="3024667"/>
            <a:ext cx="1445342" cy="1412572"/>
          </a:xfrm>
          <a:prstGeom prst="bentConnector3">
            <a:avLst>
              <a:gd name="adj1" fmla="val 40816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</p:cNvCxnSpPr>
          <p:nvPr/>
        </p:nvCxnSpPr>
        <p:spPr>
          <a:xfrm>
            <a:off x="3259394" y="5374774"/>
            <a:ext cx="4778477" cy="1175513"/>
          </a:xfrm>
          <a:prstGeom prst="bentConnector3">
            <a:avLst>
              <a:gd name="adj1" fmla="val 17901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952756" cy="1325563"/>
          </a:xfrm>
          <a:solidFill>
            <a:srgbClr val="66FF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TRITON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91271" y="507675"/>
            <a:ext cx="2501258" cy="1216990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Massive snail with spiral shell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4" b="8938"/>
          <a:stretch/>
        </p:blipFill>
        <p:spPr>
          <a:xfrm>
            <a:off x="1952755" y="2123766"/>
            <a:ext cx="8225934" cy="417379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75075" y="507675"/>
            <a:ext cx="2653132" cy="1216990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Predator of Crown-of-Thorns</a:t>
            </a:r>
            <a:endParaRPr lang="en-GB" dirty="0"/>
          </a:p>
        </p:txBody>
      </p:sp>
      <p:cxnSp>
        <p:nvCxnSpPr>
          <p:cNvPr id="5" name="Elbow Connector 4"/>
          <p:cNvCxnSpPr>
            <a:stCxn id="9" idx="3"/>
          </p:cNvCxnSpPr>
          <p:nvPr/>
        </p:nvCxnSpPr>
        <p:spPr>
          <a:xfrm>
            <a:off x="6592529" y="1116170"/>
            <a:ext cx="648929" cy="2039985"/>
          </a:xfrm>
          <a:prstGeom prst="bentConnector2">
            <a:avLst/>
          </a:prstGeom>
          <a:ln w="285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8" idx="2"/>
          </p:cNvCxnSpPr>
          <p:nvPr/>
        </p:nvCxnSpPr>
        <p:spPr>
          <a:xfrm rot="5400000">
            <a:off x="6533483" y="1591983"/>
            <a:ext cx="3835477" cy="4100841"/>
          </a:xfrm>
          <a:prstGeom prst="bentConnector2">
            <a:avLst/>
          </a:prstGeom>
          <a:ln w="285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00748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LOBSTER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55858" y="1295834"/>
            <a:ext cx="2890683" cy="109675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Spiny appendages usually stick out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21692" y="428866"/>
            <a:ext cx="2350272" cy="86696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Hide in cracks during the day</a:t>
            </a:r>
            <a:endParaRPr lang="en-GB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73" y="1637071"/>
            <a:ext cx="3913021" cy="499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97" y="3217352"/>
            <a:ext cx="6267450" cy="3409950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8" idx="1"/>
          </p:cNvCxnSpPr>
          <p:nvPr/>
        </p:nvCxnSpPr>
        <p:spPr>
          <a:xfrm rot="10800000" flipV="1">
            <a:off x="3746090" y="862350"/>
            <a:ext cx="575602" cy="1571134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1"/>
          </p:cNvCxnSpPr>
          <p:nvPr/>
        </p:nvCxnSpPr>
        <p:spPr>
          <a:xfrm rot="10800000" flipV="1">
            <a:off x="4852222" y="1844210"/>
            <a:ext cx="3303637" cy="114971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6699505" y="2643697"/>
            <a:ext cx="2090921" cy="1588703"/>
          </a:xfrm>
          <a:prstGeom prst="bentConnector3">
            <a:avLst>
              <a:gd name="adj1" fmla="val 28839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7259" cy="132556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RARE ANIMALS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058842"/>
            <a:ext cx="11739282" cy="559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Note anything rare even if off-transect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F:\Pictures\Reef Check\ID Photos\Fish\243 Rare ani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2" y="475601"/>
            <a:ext cx="3884613" cy="25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Pictures\Reef Check\ID Photos\Fish\326 Rare ani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70" y="48965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Pictures\Reef Check\ID Photos\Fish\389 Rare ani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0" y="3160810"/>
            <a:ext cx="39624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Pictures\Reef Check\ID Photos\Fish\359 Rare anim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2" y="3160810"/>
            <a:ext cx="3884613" cy="26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3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STUDY WELL…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4801"/>
            <a:ext cx="10515600" cy="823446"/>
          </a:xfrm>
          <a:noFill/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We will answer further questions you have on camp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9224" y="5153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/>
              <a:t>AND SEE YOU SOON! 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475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870" y="539963"/>
            <a:ext cx="7754257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TARGET INVERTS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871" y="1865526"/>
            <a:ext cx="7754257" cy="451463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marL="530225" indent="-514350" algn="ctr">
              <a:buFont typeface="Calibri" panose="020F0502020204030204" pitchFamily="34" charset="0"/>
              <a:buChar char="҉"/>
              <a:tabLst>
                <a:tab pos="2863850" algn="l"/>
                <a:tab pos="3940175" algn="l"/>
              </a:tabLst>
            </a:pPr>
            <a:r>
              <a:rPr lang="en-US" dirty="0" smtClean="0"/>
              <a:t>Banded Coral Shrimp</a:t>
            </a:r>
          </a:p>
          <a:p>
            <a:pPr marL="530225" indent="-514350" algn="ctr">
              <a:buFont typeface="Calibri" panose="020F0502020204030204" pitchFamily="34" charset="0"/>
              <a:buChar char="҉"/>
            </a:pPr>
            <a:r>
              <a:rPr lang="en-US" dirty="0" err="1" smtClean="0"/>
              <a:t>Diadema</a:t>
            </a:r>
            <a:r>
              <a:rPr lang="en-US" dirty="0" smtClean="0"/>
              <a:t> Urchin</a:t>
            </a:r>
          </a:p>
          <a:p>
            <a:pPr marL="530225" indent="-514350" algn="ctr">
              <a:buFont typeface="Calibri" panose="020F0502020204030204" pitchFamily="34" charset="0"/>
              <a:buChar char="҉"/>
              <a:tabLst>
                <a:tab pos="2863850" algn="l"/>
                <a:tab pos="3940175" algn="l"/>
              </a:tabLst>
            </a:pPr>
            <a:r>
              <a:rPr lang="en-US" dirty="0" smtClean="0"/>
              <a:t>Pencil Urchin</a:t>
            </a:r>
          </a:p>
          <a:p>
            <a:pPr marL="530225" indent="-514350" algn="ctr">
              <a:buFont typeface="Calibri" panose="020F0502020204030204" pitchFamily="34" charset="0"/>
              <a:buChar char="҉"/>
              <a:tabLst>
                <a:tab pos="2863850" algn="l"/>
                <a:tab pos="3940175" algn="l"/>
              </a:tabLst>
            </a:pPr>
            <a:r>
              <a:rPr lang="en-US" dirty="0" smtClean="0"/>
              <a:t>Sea Cucumbers</a:t>
            </a:r>
          </a:p>
          <a:p>
            <a:pPr marL="530225" indent="-514350" algn="ctr">
              <a:buFont typeface="Calibri" panose="020F0502020204030204" pitchFamily="34" charset="0"/>
              <a:buChar char="҉"/>
              <a:tabLst>
                <a:tab pos="2863850" algn="l"/>
                <a:tab pos="3940175" algn="l"/>
              </a:tabLst>
            </a:pPr>
            <a:r>
              <a:rPr lang="en-US" dirty="0" smtClean="0"/>
              <a:t>Crown-of-Thorns</a:t>
            </a:r>
          </a:p>
          <a:p>
            <a:pPr marL="530225" indent="-514350" algn="ctr">
              <a:buFont typeface="Calibri" panose="020F0502020204030204" pitchFamily="34" charset="0"/>
              <a:buChar char="҉"/>
              <a:tabLst>
                <a:tab pos="2863850" algn="l"/>
                <a:tab pos="3940175" algn="l"/>
              </a:tabLst>
            </a:pPr>
            <a:r>
              <a:rPr lang="en-US" dirty="0" smtClean="0"/>
              <a:t>Giant Clam</a:t>
            </a:r>
          </a:p>
          <a:p>
            <a:pPr marL="530225" indent="-514350" algn="ctr">
              <a:buFont typeface="Calibri" panose="020F0502020204030204" pitchFamily="34" charset="0"/>
              <a:buChar char="҉"/>
              <a:tabLst>
                <a:tab pos="2863850" algn="l"/>
                <a:tab pos="3940175" algn="l"/>
              </a:tabLst>
            </a:pPr>
            <a:r>
              <a:rPr lang="en-US" dirty="0" smtClean="0"/>
              <a:t>Triton Shell</a:t>
            </a:r>
          </a:p>
          <a:p>
            <a:pPr marL="530225" indent="-514350" algn="ctr">
              <a:buFont typeface="Calibri" panose="020F0502020204030204" pitchFamily="34" charset="0"/>
              <a:buChar char="҉"/>
              <a:tabLst>
                <a:tab pos="2863850" algn="l"/>
                <a:tab pos="3940175" algn="l"/>
              </a:tabLst>
            </a:pPr>
            <a:r>
              <a:rPr lang="en-US" dirty="0" smtClean="0"/>
              <a:t>Lobster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2637">
            <a:off x="62378" y="5134049"/>
            <a:ext cx="2064533" cy="1009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387" y="4790624"/>
            <a:ext cx="1814049" cy="15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36" y="2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IDENTIFYING INVERTEBRATES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55" y="1442988"/>
            <a:ext cx="11491161" cy="503882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Reef Check target invertebrates are distinctive and easy to identify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only thing left is only to look closely</a:t>
            </a:r>
          </a:p>
          <a:p>
            <a:pPr marL="0" indent="0" algn="ctr">
              <a:buNone/>
            </a:pPr>
            <a:r>
              <a:rPr lang="en-US" sz="3200" dirty="0" smtClean="0"/>
              <a:t>Because they often hides in nook and cranny</a:t>
            </a:r>
          </a:p>
          <a:p>
            <a:pPr marL="0" indent="0" algn="ctr">
              <a:buNone/>
            </a:pPr>
            <a:r>
              <a:rPr lang="en-US" sz="3200" dirty="0" smtClean="0"/>
              <a:t>So make sure you search thoroughly!</a:t>
            </a: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7522"/>
            <a:ext cx="2125892" cy="1470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352" y="3755865"/>
            <a:ext cx="1211680" cy="121679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34455" y="5250426"/>
            <a:ext cx="0" cy="353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84555" y="6481811"/>
            <a:ext cx="341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3674"/>
            <a:ext cx="6749143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/>
              <a:t>HERE </a:t>
            </a:r>
            <a:r>
              <a:rPr lang="en-US" sz="6000" b="1" dirty="0" smtClean="0"/>
              <a:t>THEY ARE…..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644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775"/>
            <a:ext cx="6001158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BANDED CORAL SHRIMP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946" y="5662864"/>
            <a:ext cx="4572002" cy="65081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Red and white stripes </a:t>
            </a:r>
            <a:r>
              <a:rPr lang="en-US" dirty="0" smtClean="0"/>
              <a:t>on body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23059" y="2106200"/>
            <a:ext cx="3069775" cy="113621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White antennae often sticks out of the hiding hole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547768" y="3939089"/>
            <a:ext cx="2420358" cy="102761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Live in cracks in the reef by day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25" y="1754541"/>
            <a:ext cx="6331975" cy="4748981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27" idx="3"/>
          </p:cNvCxnSpPr>
          <p:nvPr/>
        </p:nvCxnSpPr>
        <p:spPr>
          <a:xfrm flipV="1">
            <a:off x="4292834" y="2419787"/>
            <a:ext cx="4010508" cy="254518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1" idx="3"/>
          </p:cNvCxnSpPr>
          <p:nvPr/>
        </p:nvCxnSpPr>
        <p:spPr>
          <a:xfrm flipV="1">
            <a:off x="3968126" y="3242410"/>
            <a:ext cx="3199590" cy="1210485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</p:cNvCxnSpPr>
          <p:nvPr/>
        </p:nvCxnSpPr>
        <p:spPr>
          <a:xfrm flipV="1">
            <a:off x="5043948" y="5294671"/>
            <a:ext cx="3554362" cy="693600"/>
          </a:xfrm>
          <a:prstGeom prst="bentConnector3">
            <a:avLst>
              <a:gd name="adj1" fmla="val 5497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65"/>
            <a:ext cx="4409768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DIADEMA URCHIN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95267" y="1580163"/>
            <a:ext cx="2584168" cy="64832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Black in color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795267" y="2425327"/>
            <a:ext cx="2584167" cy="12510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Long, thin spines on the body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5" descr="D:\digi photos\RC training database\cd 3 inverts\inverts\diadema\diadema lizard dm 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1" y="2503538"/>
            <a:ext cx="4788310" cy="35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6.JPG                                                          0000004BRCAMEDIA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989" y="1904325"/>
            <a:ext cx="3387208" cy="45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304156" y="4820834"/>
            <a:ext cx="2584167" cy="12510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Some species burrow in rocks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Elbow Connector 3"/>
          <p:cNvCxnSpPr>
            <a:stCxn id="22" idx="3"/>
          </p:cNvCxnSpPr>
          <p:nvPr/>
        </p:nvCxnSpPr>
        <p:spPr>
          <a:xfrm flipV="1">
            <a:off x="7888323" y="3819832"/>
            <a:ext cx="2229071" cy="1626544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1"/>
          </p:cNvCxnSpPr>
          <p:nvPr/>
        </p:nvCxnSpPr>
        <p:spPr>
          <a:xfrm rot="10800000" flipV="1">
            <a:off x="3421627" y="1904326"/>
            <a:ext cx="2373641" cy="1968924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0" idx="1"/>
          </p:cNvCxnSpPr>
          <p:nvPr/>
        </p:nvCxnSpPr>
        <p:spPr>
          <a:xfrm rot="10800000" flipV="1">
            <a:off x="4822723" y="3050869"/>
            <a:ext cx="972544" cy="1626544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90336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PENCIL URCHIN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61322" y="3178577"/>
            <a:ext cx="3158613" cy="54629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Thick, stubby spines</a:t>
            </a: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7831" y="2062315"/>
            <a:ext cx="2309346" cy="850022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Live in cracks and crevices</a:t>
            </a:r>
            <a:endParaRPr lang="en-US" dirty="0" smtClean="0"/>
          </a:p>
        </p:txBody>
      </p:sp>
      <p:pic>
        <p:nvPicPr>
          <p:cNvPr id="20" name="Picture 9" descr="Pencil_Urchin7.JPG                                             000D8A18Macintosh HD                   BBA7B97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87" y="2062315"/>
            <a:ext cx="5363497" cy="402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8958416" y="5656155"/>
            <a:ext cx="3158613" cy="112303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Spines are usually red in </a:t>
            </a:r>
            <a:r>
              <a:rPr lang="en-US" dirty="0" err="1" smtClean="0"/>
              <a:t>colour</a:t>
            </a:r>
            <a:r>
              <a:rPr lang="en-US" dirty="0" smtClean="0"/>
              <a:t> with a stripe near the point</a:t>
            </a:r>
            <a:endParaRPr lang="en-US" dirty="0" smtClean="0"/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5400000">
            <a:off x="8882052" y="2629964"/>
            <a:ext cx="463675" cy="2653481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2"/>
          </p:cNvCxnSpPr>
          <p:nvPr/>
        </p:nvCxnSpPr>
        <p:spPr>
          <a:xfrm rot="16200000" flipH="1">
            <a:off x="2855233" y="1719607"/>
            <a:ext cx="420798" cy="2806257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3" idx="1"/>
          </p:cNvCxnSpPr>
          <p:nvPr/>
        </p:nvCxnSpPr>
        <p:spPr>
          <a:xfrm rot="10800000">
            <a:off x="7359446" y="4572001"/>
            <a:ext cx="1598971" cy="1645673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84737" cy="1325563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COLLECTOR URCHIN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9179" y="2226388"/>
            <a:ext cx="3485246" cy="7874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Shape like an oval ball</a:t>
            </a: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64113" y="5272016"/>
            <a:ext cx="2020624" cy="7239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Short spines</a:t>
            </a:r>
            <a:endParaRPr lang="en-US" dirty="0" smtClean="0"/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7649377" y="2003679"/>
            <a:ext cx="2344269" cy="1665516"/>
          </a:xfrm>
          <a:prstGeom prst="bentConnector3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1" y="2048940"/>
            <a:ext cx="6031980" cy="4527755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06783" y="3766595"/>
            <a:ext cx="3239937" cy="7874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Star-shaped ridge on top of its body</a:t>
            </a:r>
            <a:endParaRPr lang="en-US" dirty="0" smtClean="0"/>
          </a:p>
        </p:txBody>
      </p:sp>
      <p:cxnSp>
        <p:nvCxnSpPr>
          <p:cNvPr id="13" name="Elbow Connector 12"/>
          <p:cNvCxnSpPr>
            <a:stCxn id="9" idx="3"/>
          </p:cNvCxnSpPr>
          <p:nvPr/>
        </p:nvCxnSpPr>
        <p:spPr>
          <a:xfrm>
            <a:off x="3874425" y="2620137"/>
            <a:ext cx="3485020" cy="393748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8" idx="3"/>
          </p:cNvCxnSpPr>
          <p:nvPr/>
        </p:nvCxnSpPr>
        <p:spPr>
          <a:xfrm flipV="1">
            <a:off x="3646720" y="3583694"/>
            <a:ext cx="4745112" cy="576650"/>
          </a:xfrm>
          <a:prstGeom prst="bentConnector3">
            <a:avLst>
              <a:gd name="adj1" fmla="val 2668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" idx="3"/>
          </p:cNvCxnSpPr>
          <p:nvPr/>
        </p:nvCxnSpPr>
        <p:spPr>
          <a:xfrm flipV="1">
            <a:off x="4884737" y="5272016"/>
            <a:ext cx="2179740" cy="361967"/>
          </a:xfrm>
          <a:prstGeom prst="bentConnector3">
            <a:avLst>
              <a:gd name="adj1" fmla="val 3037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37819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SEA CUCUMBER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144" y="1470108"/>
            <a:ext cx="7852227" cy="89351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There are </a:t>
            </a:r>
            <a:r>
              <a:rPr lang="en-US" u="sng" dirty="0" smtClean="0"/>
              <a:t>three</a:t>
            </a:r>
            <a:r>
              <a:rPr lang="en-US" dirty="0" smtClean="0"/>
              <a:t> sea cucumbers that are included </a:t>
            </a:r>
            <a:r>
              <a:rPr lang="en-US" dirty="0" smtClean="0"/>
              <a:t>as Reef Check targets…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347" y="2511805"/>
            <a:ext cx="3451123" cy="676665"/>
            <a:chOff x="6072706" y="2776337"/>
            <a:chExt cx="3451123" cy="67666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072706" y="2776337"/>
              <a:ext cx="398207" cy="676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470913" y="2776337"/>
              <a:ext cx="3052916" cy="676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GB" dirty="0" smtClean="0"/>
                <a:t>PRICKLY REDFISH</a:t>
              </a:r>
              <a:endParaRPr lang="en-GB" dirty="0"/>
            </a:p>
          </p:txBody>
        </p:sp>
      </p:grpSp>
      <p:pic>
        <p:nvPicPr>
          <p:cNvPr id="18" name="Picture 13" descr="3.jpg                                                          00000095RCAMEDIA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13" y="2508165"/>
            <a:ext cx="5198807" cy="4161754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197076" y="4566315"/>
            <a:ext cx="2140975" cy="6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Red in colour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90335" y="3427214"/>
            <a:ext cx="2224549" cy="11607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Shaped like an elongated pineapple</a:t>
            </a:r>
            <a:endParaRPr lang="en-GB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91031" y="5485206"/>
            <a:ext cx="2224549" cy="11607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Spiky-looking papillae</a:t>
            </a:r>
            <a:endParaRPr lang="en-GB" dirty="0"/>
          </a:p>
        </p:txBody>
      </p:sp>
      <p:cxnSp>
        <p:nvCxnSpPr>
          <p:cNvPr id="25" name="Elbow Connector 24"/>
          <p:cNvCxnSpPr>
            <a:stCxn id="22" idx="3"/>
          </p:cNvCxnSpPr>
          <p:nvPr/>
        </p:nvCxnSpPr>
        <p:spPr>
          <a:xfrm>
            <a:off x="6014884" y="4007571"/>
            <a:ext cx="2671916" cy="402197"/>
          </a:xfrm>
          <a:prstGeom prst="bentConnector3">
            <a:avLst>
              <a:gd name="adj1" fmla="val 2184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1" idx="3"/>
          </p:cNvCxnSpPr>
          <p:nvPr/>
        </p:nvCxnSpPr>
        <p:spPr>
          <a:xfrm>
            <a:off x="3338051" y="4904648"/>
            <a:ext cx="4404852" cy="338332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3" idx="3"/>
          </p:cNvCxnSpPr>
          <p:nvPr/>
        </p:nvCxnSpPr>
        <p:spPr>
          <a:xfrm flipV="1">
            <a:off x="4215580" y="5651521"/>
            <a:ext cx="3571568" cy="414042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353</Words>
  <Application>Microsoft Office PowerPoint</Application>
  <PresentationFormat>Widescreen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</vt:lpstr>
      <vt:lpstr>Office Theme</vt:lpstr>
      <vt:lpstr>REEF CHECK INVERTEBRATES</vt:lpstr>
      <vt:lpstr>TARGET INVERTS</vt:lpstr>
      <vt:lpstr>IDENTIFYING INVERTEBRATES</vt:lpstr>
      <vt:lpstr>HERE THEY ARE…..</vt:lpstr>
      <vt:lpstr>BANDED CORAL SHRIMP</vt:lpstr>
      <vt:lpstr>DIADEMA URCHIN</vt:lpstr>
      <vt:lpstr>PENCIL URCHIN</vt:lpstr>
      <vt:lpstr>COLLECTOR URCHIN</vt:lpstr>
      <vt:lpstr>SEA CUCUMBER</vt:lpstr>
      <vt:lpstr>SEA CUCUMBER</vt:lpstr>
      <vt:lpstr>SEA CUCUMBER</vt:lpstr>
      <vt:lpstr>CROWN OF THORNS</vt:lpstr>
      <vt:lpstr>GIANT CLAM</vt:lpstr>
      <vt:lpstr>TRITON</vt:lpstr>
      <vt:lpstr>LOBSTER</vt:lpstr>
      <vt:lpstr>RARE ANIMALS</vt:lpstr>
      <vt:lpstr>STUDY WELL…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REEF CHECK SUBSTRATES</dc:title>
  <dc:creator>Dhea</dc:creator>
  <cp:lastModifiedBy>Dhea</cp:lastModifiedBy>
  <cp:revision>194</cp:revision>
  <dcterms:created xsi:type="dcterms:W3CDTF">2018-05-15T12:29:26Z</dcterms:created>
  <dcterms:modified xsi:type="dcterms:W3CDTF">2018-06-03T14:51:56Z</dcterms:modified>
</cp:coreProperties>
</file>