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73" r:id="rId7"/>
    <p:sldId id="274" r:id="rId8"/>
    <p:sldId id="262" r:id="rId9"/>
    <p:sldId id="275" r:id="rId10"/>
    <p:sldId id="276" r:id="rId11"/>
    <p:sldId id="263" r:id="rId12"/>
    <p:sldId id="26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7" r:id="rId21"/>
    <p:sldId id="284" r:id="rId22"/>
    <p:sldId id="285" r:id="rId23"/>
    <p:sldId id="268" r:id="rId24"/>
    <p:sldId id="269" r:id="rId25"/>
    <p:sldId id="270" r:id="rId26"/>
    <p:sldId id="286" r:id="rId27"/>
    <p:sldId id="271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FF99"/>
    <a:srgbClr val="FF66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70BF9-DA89-4C31-86FD-8A0781FE219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FB7A7-F3F7-4832-A67D-CF6930ECF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3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Eureka </a:t>
            </a:r>
            <a:r>
              <a:rPr lang="en-US" dirty="0" err="1" smtClean="0"/>
              <a:t>Amadea</a:t>
            </a:r>
            <a:endParaRPr lang="en-US" dirty="0" smtClean="0"/>
          </a:p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FB7A7-F3F7-4832-A67D-CF6930ECF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3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8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1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1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9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1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6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0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5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9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9" y="881143"/>
            <a:ext cx="9606426" cy="23876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REEF CHECK SUBSTRATES</a:t>
            </a:r>
            <a:endParaRPr lang="en-US" sz="6600" b="1" dirty="0"/>
          </a:p>
        </p:txBody>
      </p:sp>
      <p:pic>
        <p:nvPicPr>
          <p:cNvPr id="4" name="Picture 3" descr="logo_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456" y="4648537"/>
            <a:ext cx="3413364" cy="201560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68687" y="3301737"/>
            <a:ext cx="7972189" cy="748928"/>
            <a:chOff x="1293239" y="4038177"/>
            <a:chExt cx="7972189" cy="7489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259" y="4038182"/>
              <a:ext cx="748923" cy="74892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836" y="4038182"/>
              <a:ext cx="748923" cy="74892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300" y="4038182"/>
              <a:ext cx="748923" cy="74892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320" y="4038181"/>
              <a:ext cx="748923" cy="74892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121" y="4038180"/>
              <a:ext cx="748923" cy="7489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922" y="4038179"/>
              <a:ext cx="748923" cy="74892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783" y="4038179"/>
              <a:ext cx="748923" cy="74892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644" y="4038179"/>
              <a:ext cx="748923" cy="74892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6505" y="4038178"/>
              <a:ext cx="748923" cy="74892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239" y="4038177"/>
              <a:ext cx="748923" cy="748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11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065"/>
            <a:ext cx="3294743" cy="1325563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SOFT CORALS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WAFT = WHOLE STRUCTURE MOVE / SWAY IN CURRENT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144" y="1470108"/>
            <a:ext cx="8853714" cy="89351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Soft coral can also bleach, just like hard coral!</a:t>
            </a:r>
            <a:endParaRPr lang="en-GB" dirty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566174" y="3337724"/>
            <a:ext cx="2650564" cy="808588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“Soft Coral – B”</a:t>
            </a:r>
            <a:endParaRPr lang="en-GB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Picture 6" descr="P3010012.JPG                                                   0004FB52Macintosh HD                   BBA7B97D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9" y="2246265"/>
            <a:ext cx="5066793" cy="38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670429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NIA: NUTRIENT INDICATOR ALGAE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3082" y="2790506"/>
            <a:ext cx="1986698" cy="1431306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Can be filamentous or hairy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618686"/>
            <a:ext cx="4258236" cy="546290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Can be green, red, or brown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096" y="2606166"/>
            <a:ext cx="2903214" cy="341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48"/>
          <a:stretch/>
        </p:blipFill>
        <p:spPr>
          <a:xfrm>
            <a:off x="5420415" y="1618686"/>
            <a:ext cx="3179808" cy="3417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42" y="2606165"/>
            <a:ext cx="3161700" cy="341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WAFT =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SWAY ALONG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420415" y="5149307"/>
            <a:ext cx="2482451" cy="996821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Can have a shape like grapes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563340" y="315701"/>
            <a:ext cx="2309346" cy="850022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Plant-like form</a:t>
            </a:r>
          </a:p>
        </p:txBody>
      </p:sp>
      <p:cxnSp>
        <p:nvCxnSpPr>
          <p:cNvPr id="13" name="Elbow Connector 12"/>
          <p:cNvCxnSpPr>
            <a:stCxn id="6" idx="0"/>
          </p:cNvCxnSpPr>
          <p:nvPr/>
        </p:nvCxnSpPr>
        <p:spPr>
          <a:xfrm rot="16200000" flipH="1">
            <a:off x="5627359" y="-1498555"/>
            <a:ext cx="1302986" cy="7537469"/>
          </a:xfrm>
          <a:prstGeom prst="bentConnector4">
            <a:avLst>
              <a:gd name="adj1" fmla="val -17544"/>
              <a:gd name="adj2" fmla="val 100133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2" idx="2"/>
          </p:cNvCxnSpPr>
          <p:nvPr/>
        </p:nvCxnSpPr>
        <p:spPr>
          <a:xfrm rot="16200000" flipH="1">
            <a:off x="9264395" y="2619340"/>
            <a:ext cx="3149105" cy="241869"/>
          </a:xfrm>
          <a:prstGeom prst="bentConnector3">
            <a:avLst>
              <a:gd name="adj1" fmla="val 33868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6" idx="3"/>
          </p:cNvCxnSpPr>
          <p:nvPr/>
        </p:nvCxnSpPr>
        <p:spPr>
          <a:xfrm>
            <a:off x="4639236" y="1891831"/>
            <a:ext cx="1268078" cy="273145"/>
          </a:xfrm>
          <a:prstGeom prst="bentConnector3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6" idx="2"/>
          </p:cNvCxnSpPr>
          <p:nvPr/>
        </p:nvCxnSpPr>
        <p:spPr>
          <a:xfrm rot="16200000" flipH="1">
            <a:off x="2118900" y="2556194"/>
            <a:ext cx="1929259" cy="1146822"/>
          </a:xfrm>
          <a:prstGeom prst="bentConnector3">
            <a:avLst>
              <a:gd name="adj1" fmla="val 12384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5" idx="2"/>
          </p:cNvCxnSpPr>
          <p:nvPr/>
        </p:nvCxnSpPr>
        <p:spPr>
          <a:xfrm rot="16200000" flipH="1">
            <a:off x="2124887" y="3223356"/>
            <a:ext cx="198674" cy="2195586"/>
          </a:xfrm>
          <a:prstGeom prst="bentConnector2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1" idx="3"/>
          </p:cNvCxnSpPr>
          <p:nvPr/>
        </p:nvCxnSpPr>
        <p:spPr>
          <a:xfrm flipV="1">
            <a:off x="7902866" y="3890128"/>
            <a:ext cx="471877" cy="1757590"/>
          </a:xfrm>
          <a:prstGeom prst="bentConnector2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149262" y="4704370"/>
            <a:ext cx="1391768" cy="1431306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Seems sticky or fleshy</a:t>
            </a:r>
          </a:p>
        </p:txBody>
      </p:sp>
      <p:cxnSp>
        <p:nvCxnSpPr>
          <p:cNvPr id="34" name="Elbow Connector 33"/>
          <p:cNvCxnSpPr>
            <a:stCxn id="32" idx="3"/>
          </p:cNvCxnSpPr>
          <p:nvPr/>
        </p:nvCxnSpPr>
        <p:spPr>
          <a:xfrm flipV="1">
            <a:off x="1541030" y="4715283"/>
            <a:ext cx="2115911" cy="704740"/>
          </a:xfrm>
          <a:prstGeom prst="bentConnector3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0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62" y="2546379"/>
            <a:ext cx="4789015" cy="359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409371" cy="1325563"/>
          </a:xfrm>
          <a:solidFill>
            <a:srgbClr val="00B050"/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SPONGES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2354" y="1514793"/>
            <a:ext cx="3485246" cy="7874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Have irregular holes / pores all over its body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252630" y="536224"/>
            <a:ext cx="2648408" cy="9785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Have one big hole to expel water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120593" y="80583"/>
            <a:ext cx="3896181" cy="72393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Some have spiky textures</a:t>
            </a:r>
          </a:p>
        </p:txBody>
      </p:sp>
      <p:cxnSp>
        <p:nvCxnSpPr>
          <p:cNvPr id="17" name="Elbow Connector 16"/>
          <p:cNvCxnSpPr/>
          <p:nvPr/>
        </p:nvCxnSpPr>
        <p:spPr>
          <a:xfrm rot="5400000" flipH="1" flipV="1">
            <a:off x="7649377" y="2003679"/>
            <a:ext cx="2344269" cy="1665516"/>
          </a:xfrm>
          <a:prstGeom prst="bentConnector3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4371745" y="1213979"/>
            <a:ext cx="2332720" cy="72393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Dull coloration</a:t>
            </a:r>
          </a:p>
        </p:txBody>
      </p:sp>
      <p:pic>
        <p:nvPicPr>
          <p:cNvPr id="22" name="Picture 2" descr="C:\Documents and Settings\Jos Hill\My Documents\digi photos\RC workshop Mactan Phil 2003\29.03.03\spongey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23" y="2012588"/>
            <a:ext cx="4338075" cy="411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lbow Connector 6"/>
          <p:cNvCxnSpPr>
            <a:stCxn id="9" idx="1"/>
          </p:cNvCxnSpPr>
          <p:nvPr/>
        </p:nvCxnSpPr>
        <p:spPr>
          <a:xfrm rot="10800000" flipH="1" flipV="1">
            <a:off x="382354" y="1908541"/>
            <a:ext cx="2856488" cy="2329629"/>
          </a:xfrm>
          <a:prstGeom prst="bentConnector3">
            <a:avLst>
              <a:gd name="adj1" fmla="val -800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0" idx="1"/>
          </p:cNvCxnSpPr>
          <p:nvPr/>
        </p:nvCxnSpPr>
        <p:spPr>
          <a:xfrm rot="10800000" flipH="1" flipV="1">
            <a:off x="4371745" y="1575946"/>
            <a:ext cx="201520" cy="1268854"/>
          </a:xfrm>
          <a:prstGeom prst="bentConnector4">
            <a:avLst>
              <a:gd name="adj1" fmla="val -77426"/>
              <a:gd name="adj2" fmla="val 65408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0" idx="3"/>
          </p:cNvCxnSpPr>
          <p:nvPr/>
        </p:nvCxnSpPr>
        <p:spPr>
          <a:xfrm>
            <a:off x="6704465" y="1575946"/>
            <a:ext cx="782185" cy="1951025"/>
          </a:xfrm>
          <a:prstGeom prst="bentConnector2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2" idx="2"/>
          </p:cNvCxnSpPr>
          <p:nvPr/>
        </p:nvCxnSpPr>
        <p:spPr>
          <a:xfrm rot="16200000" flipH="1">
            <a:off x="6569975" y="1303224"/>
            <a:ext cx="2548287" cy="1550869"/>
          </a:xfrm>
          <a:prstGeom prst="bentConnector3">
            <a:avLst>
              <a:gd name="adj1" fmla="val 2209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1" idx="2"/>
          </p:cNvCxnSpPr>
          <p:nvPr/>
        </p:nvCxnSpPr>
        <p:spPr>
          <a:xfrm rot="16200000" flipH="1">
            <a:off x="9950157" y="2141470"/>
            <a:ext cx="1591267" cy="337912"/>
          </a:xfrm>
          <a:prstGeom prst="bentConnector3">
            <a:avLst>
              <a:gd name="adj1" fmla="val 21724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WAFT = SOME MOVE A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BIT, HOLE STAYS OPEN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digi photos\RC training database\substrate\CD2 SUBSTRATE\other\Ascidian\ascidian agincourt 20.06.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58" y="2508165"/>
            <a:ext cx="4818743" cy="361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799771" cy="1325563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OTHER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91832" y="1684956"/>
            <a:ext cx="1696065" cy="676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TUNICATE</a:t>
            </a:r>
            <a:endParaRPr lang="en-GB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144" y="1470108"/>
            <a:ext cx="7852227" cy="89351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There are several living animals that are included in “OTHER” categories…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69" y="2508165"/>
            <a:ext cx="4818743" cy="3614057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WAFT =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HOLE WRINKLES AND CLOSES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Elbow Connector 9"/>
          <p:cNvCxnSpPr>
            <a:stCxn id="7" idx="3"/>
          </p:cNvCxnSpPr>
          <p:nvPr/>
        </p:nvCxnSpPr>
        <p:spPr>
          <a:xfrm>
            <a:off x="10087897" y="2023289"/>
            <a:ext cx="457202" cy="783088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7" idx="1"/>
          </p:cNvCxnSpPr>
          <p:nvPr/>
        </p:nvCxnSpPr>
        <p:spPr>
          <a:xfrm rot="10800000" flipV="1">
            <a:off x="4443760" y="2023289"/>
            <a:ext cx="3948072" cy="158429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3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24" y="2522912"/>
            <a:ext cx="4818743" cy="3614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13" y="2522913"/>
            <a:ext cx="4818743" cy="3614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799771" cy="1325563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OTHER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63524" y="916615"/>
            <a:ext cx="1714974" cy="676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HYDROIDS</a:t>
            </a:r>
            <a:endParaRPr lang="en-GB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THEY’RE DISTINCTIVE AND DON’T NEED A WAFTING! 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929426" y="1289392"/>
            <a:ext cx="2054916" cy="676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They sting!!!</a:t>
            </a:r>
            <a:endParaRPr lang="en-GB" dirty="0"/>
          </a:p>
        </p:txBody>
      </p:sp>
      <p:cxnSp>
        <p:nvCxnSpPr>
          <p:cNvPr id="18" name="Elbow Connector 17"/>
          <p:cNvCxnSpPr>
            <a:stCxn id="7" idx="1"/>
            <a:endCxn id="5" idx="0"/>
          </p:cNvCxnSpPr>
          <p:nvPr/>
        </p:nvCxnSpPr>
        <p:spPr>
          <a:xfrm rot="10800000" flipV="1">
            <a:off x="3260096" y="1254948"/>
            <a:ext cx="2103428" cy="1267964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7" idx="3"/>
            <a:endCxn id="4" idx="0"/>
          </p:cNvCxnSpPr>
          <p:nvPr/>
        </p:nvCxnSpPr>
        <p:spPr>
          <a:xfrm>
            <a:off x="7078498" y="1254948"/>
            <a:ext cx="1885087" cy="1267965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1" idx="3"/>
          </p:cNvCxnSpPr>
          <p:nvPr/>
        </p:nvCxnSpPr>
        <p:spPr>
          <a:xfrm flipH="1">
            <a:off x="9099756" y="1627725"/>
            <a:ext cx="2884586" cy="2501825"/>
          </a:xfrm>
          <a:prstGeom prst="bentConnector3">
            <a:avLst>
              <a:gd name="adj1" fmla="val -434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9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t="1673" r="1940" b="6673"/>
          <a:stretch/>
        </p:blipFill>
        <p:spPr bwMode="auto">
          <a:xfrm>
            <a:off x="5875788" y="2493416"/>
            <a:ext cx="5735944" cy="361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1" y="2493416"/>
            <a:ext cx="4661608" cy="361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799771" cy="1325563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OTHER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75788" y="294951"/>
            <a:ext cx="1789444" cy="676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ANEMONE</a:t>
            </a:r>
            <a:endParaRPr lang="en-GB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WAFT =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NO HARD STRUCTURE UNDERNEATH TENTACLES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970780" y="1149711"/>
            <a:ext cx="2414974" cy="8277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Tentacles often has bulbous tip</a:t>
            </a:r>
            <a:endParaRPr lang="en-GB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55939" y="1339502"/>
            <a:ext cx="3337206" cy="8750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Often have clownfish living inside</a:t>
            </a:r>
            <a:endParaRPr lang="en-GB" dirty="0"/>
          </a:p>
        </p:txBody>
      </p:sp>
      <p:cxnSp>
        <p:nvCxnSpPr>
          <p:cNvPr id="21" name="Elbow Connector 20"/>
          <p:cNvCxnSpPr>
            <a:stCxn id="11" idx="3"/>
          </p:cNvCxnSpPr>
          <p:nvPr/>
        </p:nvCxnSpPr>
        <p:spPr>
          <a:xfrm flipH="1">
            <a:off x="9851923" y="1563562"/>
            <a:ext cx="1533831" cy="2757715"/>
          </a:xfrm>
          <a:prstGeom prst="bentConnector4">
            <a:avLst>
              <a:gd name="adj1" fmla="val -25481"/>
              <a:gd name="adj2" fmla="val 2648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9" idx="2"/>
          </p:cNvCxnSpPr>
          <p:nvPr/>
        </p:nvCxnSpPr>
        <p:spPr>
          <a:xfrm rot="16200000" flipH="1">
            <a:off x="6043299" y="1795762"/>
            <a:ext cx="2106757" cy="2944271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7" idx="3"/>
            <a:endCxn id="15" idx="0"/>
          </p:cNvCxnSpPr>
          <p:nvPr/>
        </p:nvCxnSpPr>
        <p:spPr>
          <a:xfrm>
            <a:off x="7665232" y="633284"/>
            <a:ext cx="1078528" cy="1860132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7" idx="1"/>
            <a:endCxn id="12" idx="0"/>
          </p:cNvCxnSpPr>
          <p:nvPr/>
        </p:nvCxnSpPr>
        <p:spPr>
          <a:xfrm rot="10800000" flipV="1">
            <a:off x="2980806" y="633284"/>
            <a:ext cx="2894983" cy="1860132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5400000">
            <a:off x="2937226" y="2360995"/>
            <a:ext cx="1295599" cy="1002642"/>
          </a:xfrm>
          <a:prstGeom prst="bentConnector3">
            <a:avLst>
              <a:gd name="adj1" fmla="val 1357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5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52" y="1991862"/>
            <a:ext cx="4777671" cy="361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799771" cy="1325563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OTHER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7930" y="614202"/>
            <a:ext cx="2103090" cy="676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TUBE WORM</a:t>
            </a:r>
            <a:endParaRPr lang="en-GB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WAFT =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RETRACT AND HIDE INTO CORALS / ROCK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Elbow Connector 5"/>
          <p:cNvCxnSpPr>
            <a:stCxn id="7" idx="2"/>
          </p:cNvCxnSpPr>
          <p:nvPr/>
        </p:nvCxnSpPr>
        <p:spPr>
          <a:xfrm rot="5400000">
            <a:off x="3961619" y="2461691"/>
            <a:ext cx="2838681" cy="497032"/>
          </a:xfrm>
          <a:prstGeom prst="bentConnector3">
            <a:avLst>
              <a:gd name="adj1" fmla="val 1934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8710636" y="3079796"/>
            <a:ext cx="3215540" cy="1049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Often found on hard corals or rocks</a:t>
            </a:r>
            <a:endParaRPr lang="en-GB" dirty="0"/>
          </a:p>
        </p:txBody>
      </p:sp>
      <p:cxnSp>
        <p:nvCxnSpPr>
          <p:cNvPr id="18" name="Elbow Connector 17"/>
          <p:cNvCxnSpPr>
            <a:stCxn id="23" idx="1"/>
          </p:cNvCxnSpPr>
          <p:nvPr/>
        </p:nvCxnSpPr>
        <p:spPr>
          <a:xfrm rot="10800000">
            <a:off x="6548284" y="2710208"/>
            <a:ext cx="2162352" cy="894465"/>
          </a:xfrm>
          <a:prstGeom prst="bentConnector3">
            <a:avLst>
              <a:gd name="adj1" fmla="val 1589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6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b="7661"/>
          <a:stretch/>
        </p:blipFill>
        <p:spPr>
          <a:xfrm>
            <a:off x="3023420" y="1675808"/>
            <a:ext cx="6459793" cy="4242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799771" cy="1325563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OTHER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29001" y="662781"/>
            <a:ext cx="1439412" cy="676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SEA FAN</a:t>
            </a:r>
            <a:endParaRPr lang="en-GB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THEY’RE DISTINCTIVE AND DON’T NEED A WAFTING! 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Elbow Connector 4"/>
          <p:cNvCxnSpPr>
            <a:stCxn id="7" idx="1"/>
          </p:cNvCxnSpPr>
          <p:nvPr/>
        </p:nvCxnSpPr>
        <p:spPr>
          <a:xfrm rot="10800000" flipV="1">
            <a:off x="3392129" y="1001114"/>
            <a:ext cx="536872" cy="674694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1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01" y="1812779"/>
            <a:ext cx="4264152" cy="4319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799771" cy="1325563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OTHER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25762" y="799752"/>
            <a:ext cx="1749128" cy="676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HALIMEDA</a:t>
            </a:r>
            <a:endParaRPr lang="en-GB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THEY’RE DISTINCTIVE AND DON’T NEED A WAFTING! 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Elbow Connector 4"/>
          <p:cNvCxnSpPr>
            <a:stCxn id="7" idx="1"/>
          </p:cNvCxnSpPr>
          <p:nvPr/>
        </p:nvCxnSpPr>
        <p:spPr>
          <a:xfrm rot="10800000" flipH="1" flipV="1">
            <a:off x="3825762" y="1138084"/>
            <a:ext cx="805232" cy="2578509"/>
          </a:xfrm>
          <a:prstGeom prst="bentConnector4">
            <a:avLst>
              <a:gd name="adj1" fmla="val -28389"/>
              <a:gd name="adj2" fmla="val 5656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8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" descr="D:\digi photos\RC training database\substrate\CD2 SUBSTRATE\other\coraliomorph\coraliomorph dm 2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38" y="2508165"/>
            <a:ext cx="5429863" cy="361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68" y="2508165"/>
            <a:ext cx="4943097" cy="361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799771" cy="1325563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OTHER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82105" y="985410"/>
            <a:ext cx="2610466" cy="6803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CORALLIOMORPH</a:t>
            </a:r>
            <a:endParaRPr lang="en-GB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WAFT =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SIDES WILL FLAP UP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Elbow Connector 4"/>
          <p:cNvCxnSpPr>
            <a:stCxn id="7" idx="1"/>
            <a:endCxn id="11" idx="0"/>
          </p:cNvCxnSpPr>
          <p:nvPr/>
        </p:nvCxnSpPr>
        <p:spPr>
          <a:xfrm rot="10800000" flipV="1">
            <a:off x="3366517" y="1325563"/>
            <a:ext cx="1315588" cy="1182602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3"/>
            <a:endCxn id="12" idx="0"/>
          </p:cNvCxnSpPr>
          <p:nvPr/>
        </p:nvCxnSpPr>
        <p:spPr>
          <a:xfrm>
            <a:off x="7292571" y="1325563"/>
            <a:ext cx="1409699" cy="1182602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4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870" y="539963"/>
            <a:ext cx="7754257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SUBSTRATE CATEGORIES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871" y="1865526"/>
            <a:ext cx="7754257" cy="451463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1344613" indent="-514350" algn="ctr">
              <a:buNone/>
            </a:pPr>
            <a:endParaRPr lang="en-US" sz="1900" dirty="0" smtClean="0"/>
          </a:p>
          <a:p>
            <a:pPr marL="1344613" indent="-514350">
              <a:buFont typeface="+mj-lt"/>
              <a:buAutoNum type="arabicPeriod"/>
              <a:tabLst>
                <a:tab pos="2863850" algn="l"/>
                <a:tab pos="3940175" algn="l"/>
              </a:tabLst>
            </a:pPr>
            <a:r>
              <a:rPr lang="en-US" dirty="0" smtClean="0"/>
              <a:t>HC	-	Hard Coral</a:t>
            </a:r>
          </a:p>
          <a:p>
            <a:pPr marL="1344613" indent="-514350">
              <a:buFont typeface="+mj-lt"/>
              <a:buAutoNum type="arabicPeriod"/>
              <a:tabLst>
                <a:tab pos="2863850" algn="l"/>
                <a:tab pos="3940175" algn="l"/>
              </a:tabLst>
            </a:pPr>
            <a:r>
              <a:rPr lang="en-US" dirty="0" smtClean="0"/>
              <a:t>SC	-	Soft Coral</a:t>
            </a:r>
          </a:p>
          <a:p>
            <a:pPr marL="1344613" indent="-514350">
              <a:buFont typeface="+mj-lt"/>
              <a:buAutoNum type="arabicPeriod"/>
              <a:tabLst>
                <a:tab pos="2863850" algn="l"/>
                <a:tab pos="3940175" algn="l"/>
              </a:tabLst>
            </a:pPr>
            <a:r>
              <a:rPr lang="en-US" dirty="0" smtClean="0"/>
              <a:t>NIA	-	Nutrient Indicator Algae</a:t>
            </a:r>
          </a:p>
          <a:p>
            <a:pPr marL="1344613" indent="-514350">
              <a:buFont typeface="+mj-lt"/>
              <a:buAutoNum type="arabicPeriod"/>
              <a:tabLst>
                <a:tab pos="2863850" algn="l"/>
                <a:tab pos="3940175" algn="l"/>
              </a:tabLst>
            </a:pPr>
            <a:r>
              <a:rPr lang="en-US" dirty="0" smtClean="0"/>
              <a:t>SP	-	Sponge</a:t>
            </a:r>
          </a:p>
          <a:p>
            <a:pPr marL="1344613" indent="-514350">
              <a:buFont typeface="+mj-lt"/>
              <a:buAutoNum type="arabicPeriod"/>
              <a:tabLst>
                <a:tab pos="2863850" algn="l"/>
                <a:tab pos="3940175" algn="l"/>
              </a:tabLst>
            </a:pPr>
            <a:r>
              <a:rPr lang="en-US" dirty="0" smtClean="0"/>
              <a:t>OT	-	Other</a:t>
            </a:r>
          </a:p>
          <a:p>
            <a:pPr marL="1344613" indent="-514350">
              <a:buFont typeface="+mj-lt"/>
              <a:buAutoNum type="arabicPeriod"/>
              <a:tabLst>
                <a:tab pos="2863850" algn="l"/>
                <a:tab pos="3940175" algn="l"/>
              </a:tabLst>
            </a:pPr>
            <a:r>
              <a:rPr lang="en-US" dirty="0" smtClean="0"/>
              <a:t>RKC	-	Recently Killed Coral</a:t>
            </a:r>
          </a:p>
          <a:p>
            <a:pPr marL="1344613" indent="-514350">
              <a:buFont typeface="+mj-lt"/>
              <a:buAutoNum type="arabicPeriod"/>
              <a:tabLst>
                <a:tab pos="2863850" algn="l"/>
                <a:tab pos="3940175" algn="l"/>
              </a:tabLst>
            </a:pPr>
            <a:r>
              <a:rPr lang="en-US" dirty="0" smtClean="0"/>
              <a:t>RC	-	Rock</a:t>
            </a:r>
          </a:p>
          <a:p>
            <a:pPr marL="1344613" indent="-514350">
              <a:buFont typeface="+mj-lt"/>
              <a:buAutoNum type="arabicPeriod"/>
              <a:tabLst>
                <a:tab pos="2863850" algn="l"/>
                <a:tab pos="3940175" algn="l"/>
              </a:tabLst>
            </a:pPr>
            <a:r>
              <a:rPr lang="en-US" dirty="0" smtClean="0"/>
              <a:t>RB	-	Rubble</a:t>
            </a:r>
          </a:p>
          <a:p>
            <a:pPr marL="1344613" indent="-514350">
              <a:buFont typeface="+mj-lt"/>
              <a:buAutoNum type="arabicPeriod"/>
              <a:tabLst>
                <a:tab pos="2863850" algn="l"/>
                <a:tab pos="3940175" algn="l"/>
              </a:tabLst>
            </a:pPr>
            <a:r>
              <a:rPr lang="en-US" dirty="0" smtClean="0"/>
              <a:t>SI	-	Silt</a:t>
            </a:r>
          </a:p>
          <a:p>
            <a:pPr marL="1344613" indent="-514350">
              <a:buFont typeface="+mj-lt"/>
              <a:buAutoNum type="arabicPeriod"/>
              <a:tabLst>
                <a:tab pos="2863850" algn="l"/>
                <a:tab pos="3940175" algn="l"/>
              </a:tabLst>
            </a:pPr>
            <a:r>
              <a:rPr lang="en-US" dirty="0" smtClean="0"/>
              <a:t>SD	-	Sand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0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87000" y="4953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56" y="1615944"/>
            <a:ext cx="5006744" cy="4422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756440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ROCKS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55092" y="221831"/>
            <a:ext cx="2591111" cy="119058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Hard substrate where corals can grow on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5144" y="2111005"/>
            <a:ext cx="4961329" cy="98260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Corals that are dead for a long time (covered in turf algae) = ROCK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16697" y="524300"/>
            <a:ext cx="3743609" cy="113562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Dead corals with eroded skeleton = ROCK</a:t>
            </a:r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WAFT =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NOTHING HAPPENS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D:\digi photos\John Brewer 30.10.03\jb rcta too eroded 30.10.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4" y="3450578"/>
            <a:ext cx="3450653" cy="258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42" y="3672348"/>
            <a:ext cx="3163071" cy="23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11" name="Elbow Connector 10"/>
          <p:cNvCxnSpPr>
            <a:stCxn id="7" idx="2"/>
          </p:cNvCxnSpPr>
          <p:nvPr/>
        </p:nvCxnSpPr>
        <p:spPr>
          <a:xfrm rot="5400000">
            <a:off x="1730170" y="3233911"/>
            <a:ext cx="1035941" cy="755339"/>
          </a:xfrm>
          <a:prstGeom prst="bentConnector3">
            <a:avLst>
              <a:gd name="adj1" fmla="val 2295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8" idx="2"/>
          </p:cNvCxnSpPr>
          <p:nvPr/>
        </p:nvCxnSpPr>
        <p:spPr>
          <a:xfrm rot="16200000" flipH="1">
            <a:off x="3901303" y="2347124"/>
            <a:ext cx="2503291" cy="1128893"/>
          </a:xfrm>
          <a:prstGeom prst="bentConnector3">
            <a:avLst>
              <a:gd name="adj1" fmla="val 12883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3"/>
          </p:cNvCxnSpPr>
          <p:nvPr/>
        </p:nvCxnSpPr>
        <p:spPr>
          <a:xfrm>
            <a:off x="9746203" y="817123"/>
            <a:ext cx="415436" cy="4669277"/>
          </a:xfrm>
          <a:prstGeom prst="bentConnector2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1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756440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ROCKS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WAFT = NOTHING HAPPENS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7581" r="2703" b="3683"/>
          <a:stretch/>
        </p:blipFill>
        <p:spPr>
          <a:xfrm>
            <a:off x="1398288" y="2426515"/>
            <a:ext cx="7787149" cy="365760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45144" y="1470108"/>
            <a:ext cx="7184803" cy="89351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All sorts of things can grow on your giant clam’s shell…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365226" y="3544087"/>
            <a:ext cx="2725174" cy="136158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en-GB" dirty="0" smtClean="0"/>
              <a:t>…therefore they’re also recorded as “ROCK”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0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756440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ROCKS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WAFT = NOTHING HAPPENS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144" y="1470108"/>
            <a:ext cx="7848482" cy="89351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oralline algae covers rock and help things grow by acting as glue…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693" y="2363620"/>
            <a:ext cx="5603875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510672" y="1795807"/>
            <a:ext cx="2168810" cy="113562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Red like paint</a:t>
            </a:r>
            <a:endParaRPr lang="en-GB" dirty="0"/>
          </a:p>
        </p:txBody>
      </p:sp>
      <p:cxnSp>
        <p:nvCxnSpPr>
          <p:cNvPr id="4" name="Elbow Connector 3"/>
          <p:cNvCxnSpPr>
            <a:stCxn id="8" idx="1"/>
          </p:cNvCxnSpPr>
          <p:nvPr/>
        </p:nvCxnSpPr>
        <p:spPr>
          <a:xfrm rot="10800000" flipV="1">
            <a:off x="7521678" y="2363620"/>
            <a:ext cx="1988995" cy="766684"/>
          </a:xfrm>
          <a:prstGeom prst="bentConnector3">
            <a:avLst>
              <a:gd name="adj1" fmla="val 35912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9365226" y="3544087"/>
            <a:ext cx="2725174" cy="136158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en-GB" dirty="0" smtClean="0"/>
              <a:t>…therefore they’re also recorded as “ROCK”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8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5560143" cy="1325563"/>
          </a:xfrm>
          <a:solidFill>
            <a:srgbClr val="FF6699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RECENTLY KILLED CORAL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86054" y="492929"/>
            <a:ext cx="5244149" cy="1126817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White skeleton showing without no more tissue attached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52046" y="5210876"/>
            <a:ext cx="2653348" cy="912058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Covered by tiny layer of algae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13602" y="1885630"/>
            <a:ext cx="3957504" cy="912058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White skeleton showing as a result of predation</a:t>
            </a:r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WAFT = NOTHING HAPPENS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6" y="2639768"/>
            <a:ext cx="5895975" cy="2409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36" y="2897746"/>
            <a:ext cx="4227870" cy="3170903"/>
          </a:xfrm>
          <a:prstGeom prst="rect">
            <a:avLst/>
          </a:prstGeom>
        </p:spPr>
      </p:pic>
      <p:cxnSp>
        <p:nvCxnSpPr>
          <p:cNvPr id="25" name="Elbow Connector 24"/>
          <p:cNvCxnSpPr>
            <a:stCxn id="6" idx="1"/>
          </p:cNvCxnSpPr>
          <p:nvPr/>
        </p:nvCxnSpPr>
        <p:spPr>
          <a:xfrm rot="10800000">
            <a:off x="1209368" y="4055807"/>
            <a:ext cx="1142678" cy="1611099"/>
          </a:xfrm>
          <a:prstGeom prst="bentConnector2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5400000">
            <a:off x="3462589" y="1718828"/>
            <a:ext cx="2859192" cy="2669544"/>
          </a:xfrm>
          <a:prstGeom prst="bentConnector3">
            <a:avLst>
              <a:gd name="adj1" fmla="val 29883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7" idx="3"/>
          </p:cNvCxnSpPr>
          <p:nvPr/>
        </p:nvCxnSpPr>
        <p:spPr>
          <a:xfrm flipH="1">
            <a:off x="9704439" y="2341659"/>
            <a:ext cx="1766667" cy="2707934"/>
          </a:xfrm>
          <a:prstGeom prst="bentConnector4">
            <a:avLst>
              <a:gd name="adj1" fmla="val -12940"/>
              <a:gd name="adj2" fmla="val 141205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3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2256503" cy="1325563"/>
          </a:xfrm>
          <a:solidFill>
            <a:srgbClr val="66FF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RUBBLES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52755" y="2647087"/>
            <a:ext cx="2234382" cy="853537"/>
          </a:xfrm>
          <a:prstGeom prst="rect">
            <a:avLst/>
          </a:prstGeom>
          <a:noFill/>
          <a:ln w="28575">
            <a:solidFill>
              <a:srgbClr val="66FF9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Pieces of rock</a:t>
            </a:r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WAFT = NOTHING HAPPENS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72" y="290080"/>
            <a:ext cx="5697030" cy="556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10" name="Elbow Connector 9"/>
          <p:cNvCxnSpPr>
            <a:stCxn id="9" idx="2"/>
          </p:cNvCxnSpPr>
          <p:nvPr/>
        </p:nvCxnSpPr>
        <p:spPr>
          <a:xfrm rot="16200000" flipH="1">
            <a:off x="5622538" y="948031"/>
            <a:ext cx="791157" cy="5896341"/>
          </a:xfrm>
          <a:prstGeom prst="bentConnector2">
            <a:avLst/>
          </a:prstGeom>
          <a:ln w="28575">
            <a:solidFill>
              <a:srgbClr val="66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0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47" y="1654311"/>
            <a:ext cx="5817372" cy="436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68362" cy="1325563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SILT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745358" y="2440834"/>
            <a:ext cx="1876371" cy="1437991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Layer looks thick like a blanket</a:t>
            </a:r>
            <a:endParaRPr lang="en-GB" dirty="0"/>
          </a:p>
        </p:txBody>
      </p:sp>
      <p:cxnSp>
        <p:nvCxnSpPr>
          <p:cNvPr id="7" name="Elbow Connector 6"/>
          <p:cNvCxnSpPr>
            <a:endCxn id="5" idx="1"/>
          </p:cNvCxnSpPr>
          <p:nvPr/>
        </p:nvCxnSpPr>
        <p:spPr>
          <a:xfrm flipV="1">
            <a:off x="7543800" y="3159830"/>
            <a:ext cx="2201558" cy="1062546"/>
          </a:xfrm>
          <a:prstGeom prst="bentConnector3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348683" y="4099764"/>
            <a:ext cx="2350272" cy="1462424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Often creates layer on top of other substrates</a:t>
            </a:r>
            <a:endParaRPr lang="en-GB" dirty="0"/>
          </a:p>
        </p:txBody>
      </p:sp>
      <p:cxnSp>
        <p:nvCxnSpPr>
          <p:cNvPr id="12" name="Elbow Connector 11"/>
          <p:cNvCxnSpPr>
            <a:endCxn id="8" idx="0"/>
          </p:cNvCxnSpPr>
          <p:nvPr/>
        </p:nvCxnSpPr>
        <p:spPr>
          <a:xfrm rot="10800000" flipV="1">
            <a:off x="1523819" y="3092824"/>
            <a:ext cx="2550646" cy="1006940"/>
          </a:xfrm>
          <a:prstGeom prst="bentConnector2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WAFT =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RISE AND CREATE SUSPENSION / CLOUDY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D:\digi photos\RC training database\substrate\CD2 SUBSTRATE\Sand\sandy bottom clam beds 19.06.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29" y="1362860"/>
            <a:ext cx="5813612" cy="436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637071" cy="1325563"/>
          </a:xfrm>
          <a:solidFill>
            <a:srgbClr val="996633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SAND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3633" y="3922783"/>
            <a:ext cx="2153410" cy="1462424"/>
          </a:xfrm>
          <a:prstGeom prst="rect">
            <a:avLst/>
          </a:prstGeom>
          <a:noFill/>
          <a:ln w="28575">
            <a:solidFill>
              <a:srgbClr val="996633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Often found in patches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WAFT =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RISE AND SETTLE DOWN IMMEDIATELY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735408" y="1427952"/>
            <a:ext cx="2153410" cy="1003432"/>
          </a:xfrm>
          <a:prstGeom prst="rect">
            <a:avLst/>
          </a:prstGeom>
          <a:noFill/>
          <a:ln w="28575">
            <a:solidFill>
              <a:srgbClr val="996633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Visible grains</a:t>
            </a:r>
            <a:endParaRPr lang="en-GB" dirty="0"/>
          </a:p>
        </p:txBody>
      </p:sp>
      <p:cxnSp>
        <p:nvCxnSpPr>
          <p:cNvPr id="6" name="Elbow Connector 5"/>
          <p:cNvCxnSpPr>
            <a:stCxn id="8" idx="3"/>
          </p:cNvCxnSpPr>
          <p:nvPr/>
        </p:nvCxnSpPr>
        <p:spPr>
          <a:xfrm flipV="1">
            <a:off x="2387043" y="3908324"/>
            <a:ext cx="1521280" cy="745671"/>
          </a:xfrm>
          <a:prstGeom prst="bentConnector3">
            <a:avLst>
              <a:gd name="adj1" fmla="val 27702"/>
            </a:avLst>
          </a:prstGeom>
          <a:ln w="285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2"/>
          </p:cNvCxnSpPr>
          <p:nvPr/>
        </p:nvCxnSpPr>
        <p:spPr>
          <a:xfrm rot="5400000">
            <a:off x="8332562" y="2564397"/>
            <a:ext cx="2612564" cy="2346539"/>
          </a:xfrm>
          <a:prstGeom prst="bentConnector3">
            <a:avLst>
              <a:gd name="adj1" fmla="val 62419"/>
            </a:avLst>
          </a:prstGeom>
          <a:ln w="285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7259" cy="1325563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RARE ANIMALS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6058842"/>
            <a:ext cx="11739282" cy="5599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Note anything rare even if off-transect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5" descr="F:\Pictures\Reef Check\ID Photos\Fish\243 Rare ani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22" y="475601"/>
            <a:ext cx="3884613" cy="259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:\Pictures\Reef Check\ID Photos\Fish\326 Rare ani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70" y="489655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Pictures\Reef Check\ID Photos\Fish\389 Rare anim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70" y="3160810"/>
            <a:ext cx="39624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F:\Pictures\Reef Check\ID Photos\Fish\359 Rare anim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22" y="3160810"/>
            <a:ext cx="3884613" cy="262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7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362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STUDY WELL…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04801"/>
            <a:ext cx="10515600" cy="823446"/>
          </a:xfrm>
          <a:noFill/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We will answer further questions you have on camp </a:t>
            </a:r>
            <a:r>
              <a:rPr lang="en-US" sz="3200" dirty="0" smtClean="0">
                <a:sym typeface="Wingdings" panose="05000000000000000000" pitchFamily="2" charset="2"/>
              </a:rPr>
              <a:t>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9224" y="51538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 smtClean="0"/>
              <a:t>AND SEE YOU SOON! </a:t>
            </a:r>
            <a:r>
              <a:rPr lang="en-US" sz="5400" b="1" dirty="0" smtClean="0">
                <a:sym typeface="Wingdings" panose="05000000000000000000" pitchFamily="2" charset="2"/>
              </a:rPr>
              <a:t>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475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236" y="279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WAFT!!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55" y="1442988"/>
            <a:ext cx="11498957" cy="503882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The key to identify </a:t>
            </a:r>
            <a:r>
              <a:rPr lang="en-US" sz="3200" u="sng" dirty="0" smtClean="0"/>
              <a:t>living substrates</a:t>
            </a:r>
            <a:r>
              <a:rPr lang="en-US" sz="3200" dirty="0" smtClean="0"/>
              <a:t> is to WAFT them and observe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WAFT = REACTION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Each substrate will give different reaction.</a:t>
            </a:r>
          </a:p>
          <a:p>
            <a:pPr marL="0" indent="0" algn="ctr">
              <a:buNone/>
            </a:pPr>
            <a:r>
              <a:rPr lang="en-US" sz="3200" dirty="0" smtClean="0"/>
              <a:t>Non-living substrate won’t give any reaction.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83692" y="2924201"/>
            <a:ext cx="6792686" cy="1538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3674"/>
            <a:ext cx="6749143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6000" b="1" dirty="0" smtClean="0"/>
              <a:t>HERE IT GOES…..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3644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5775"/>
            <a:ext cx="3363121" cy="1325563"/>
          </a:xfrm>
          <a:solidFill>
            <a:srgbClr val="7030A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HARD CORALS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8834" y="3003128"/>
            <a:ext cx="4572002" cy="650814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Have “</a:t>
            </a:r>
            <a:r>
              <a:rPr lang="en-US" dirty="0" err="1" smtClean="0"/>
              <a:t>corallites</a:t>
            </a:r>
            <a:r>
              <a:rPr lang="en-US" dirty="0" smtClean="0"/>
              <a:t>” / coral cups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WAFT = NO REACTION / TENTACLES RETRACT / SHOWING HARD SKELETON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20" name="Picture 4" descr="DSC_395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5" y="3936868"/>
            <a:ext cx="5267012" cy="21498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4357914" y="382355"/>
            <a:ext cx="3519716" cy="937433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Limestone skeleton (white in color)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93345" y="1529285"/>
            <a:ext cx="3069775" cy="113621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u="sng" dirty="0" smtClean="0"/>
              <a:t>Colorful polyps</a:t>
            </a:r>
            <a:r>
              <a:rPr lang="en-US" dirty="0" smtClean="0"/>
              <a:t> sit on the coral cups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pic>
        <p:nvPicPr>
          <p:cNvPr id="29" name="Picture 3" descr="PC13021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t="364"/>
          <a:stretch/>
        </p:blipFill>
        <p:spPr bwMode="auto">
          <a:xfrm>
            <a:off x="8397557" y="3074839"/>
            <a:ext cx="3585029" cy="313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SC0297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149" y="382355"/>
            <a:ext cx="3513843" cy="263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6001157" y="4134459"/>
            <a:ext cx="2153557" cy="1435656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Some have retractable tentacles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841540" y="2036611"/>
            <a:ext cx="2435768" cy="1259276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Some have bubble-like polyps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" name="Elbow Connector 3"/>
          <p:cNvCxnSpPr>
            <a:endCxn id="23" idx="1"/>
          </p:cNvCxnSpPr>
          <p:nvPr/>
        </p:nvCxnSpPr>
        <p:spPr>
          <a:xfrm rot="16200000" flipV="1">
            <a:off x="3116917" y="2092070"/>
            <a:ext cx="3441595" cy="959599"/>
          </a:xfrm>
          <a:prstGeom prst="bentConnector4">
            <a:avLst>
              <a:gd name="adj1" fmla="val 43190"/>
              <a:gd name="adj2" fmla="val 123822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endCxn id="23" idx="3"/>
          </p:cNvCxnSpPr>
          <p:nvPr/>
        </p:nvCxnSpPr>
        <p:spPr>
          <a:xfrm rot="10800000">
            <a:off x="7877630" y="851073"/>
            <a:ext cx="2383970" cy="310507"/>
          </a:xfrm>
          <a:prstGeom prst="bent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endCxn id="32" idx="0"/>
          </p:cNvCxnSpPr>
          <p:nvPr/>
        </p:nvCxnSpPr>
        <p:spPr>
          <a:xfrm rot="10800000" flipV="1">
            <a:off x="7059425" y="1597937"/>
            <a:ext cx="1903841" cy="438673"/>
          </a:xfrm>
          <a:prstGeom prst="bentConnector2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31" idx="0"/>
          </p:cNvCxnSpPr>
          <p:nvPr/>
        </p:nvCxnSpPr>
        <p:spPr>
          <a:xfrm rot="10800000" flipV="1">
            <a:off x="7077937" y="3905421"/>
            <a:ext cx="2509817" cy="229037"/>
          </a:xfrm>
          <a:prstGeom prst="bentConnector2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27" idx="1"/>
          </p:cNvCxnSpPr>
          <p:nvPr/>
        </p:nvCxnSpPr>
        <p:spPr>
          <a:xfrm rot="10800000" flipH="1" flipV="1">
            <a:off x="293344" y="2097389"/>
            <a:ext cx="238811" cy="2095339"/>
          </a:xfrm>
          <a:prstGeom prst="bentConnector4">
            <a:avLst>
              <a:gd name="adj1" fmla="val -95724"/>
              <a:gd name="adj2" fmla="val 63556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2"/>
          </p:cNvCxnSpPr>
          <p:nvPr/>
        </p:nvCxnSpPr>
        <p:spPr>
          <a:xfrm rot="16200000" flipH="1">
            <a:off x="2742518" y="3836259"/>
            <a:ext cx="1087591" cy="722956"/>
          </a:xfrm>
          <a:prstGeom prst="bentConnector3">
            <a:avLst>
              <a:gd name="adj1" fmla="val 1909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4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5775"/>
            <a:ext cx="3363121" cy="1325563"/>
          </a:xfrm>
          <a:solidFill>
            <a:srgbClr val="7030A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HARD CORALS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58786" y="5439891"/>
            <a:ext cx="5331614" cy="65081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…and classified as “Hard Coral”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WAFT = NO REACTION / TENTACLES RETRACT / SHOWING HARD SKELETON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98796" y="4871786"/>
            <a:ext cx="4502079" cy="43980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Blue Coral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144" y="1470108"/>
            <a:ext cx="8853714" cy="89351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For Reef Check purposes, there are three corals that are technically NOT Hard Coral but contribute in reef building…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796346" y="4871786"/>
            <a:ext cx="4380493" cy="43980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Fire Coral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9372311" y="4871786"/>
            <a:ext cx="2718089" cy="43980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Organ Pipe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7" y="2985246"/>
            <a:ext cx="1837518" cy="1729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07" y="2985246"/>
            <a:ext cx="2595968" cy="1729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96" y="2473164"/>
            <a:ext cx="1681234" cy="2241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45" y="2996768"/>
            <a:ext cx="2586794" cy="1718040"/>
          </a:xfrm>
          <a:prstGeom prst="rect">
            <a:avLst/>
          </a:prstGeom>
        </p:spPr>
      </p:pic>
      <p:pic>
        <p:nvPicPr>
          <p:cNvPr id="17" name="Picture 20" descr="2.jpg                                                          0000009BRCAMEDIA                       00000000: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310" y="2676241"/>
            <a:ext cx="2718089" cy="203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6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5775"/>
            <a:ext cx="3363121" cy="1325563"/>
          </a:xfrm>
          <a:solidFill>
            <a:srgbClr val="7030A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HARD CORALS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21943" y="3984385"/>
            <a:ext cx="7068457" cy="1203873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…it is still classified as “Hard Coral”,</a:t>
            </a:r>
          </a:p>
          <a:p>
            <a:pPr marL="0" indent="0" algn="r">
              <a:buNone/>
            </a:pPr>
            <a:r>
              <a:rPr lang="en-US" dirty="0" smtClean="0"/>
              <a:t>and just add a little “B” to indicate bleaching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WAFT = NO REACTION / TENTACLES RETRACT / SHOWING HARD SKELETON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144" y="1470108"/>
            <a:ext cx="8853714" cy="89351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If a hard coral is bleached, but still alive…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9" y="2262019"/>
            <a:ext cx="4647483" cy="38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464574" y="5237772"/>
            <a:ext cx="2650564" cy="808588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“Hard Coral – B”</a:t>
            </a:r>
            <a:endParaRPr lang="en-GB" dirty="0" smtClean="0">
              <a:solidFill>
                <a:srgbClr val="7030A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065"/>
            <a:ext cx="3294743" cy="1325563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SOFT CORALS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62775" y="282144"/>
            <a:ext cx="3176497" cy="125108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Tentacles tend to be hairy or feathery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WAFT = WHOLE STRUCTURE MOVE / SWAY IN CURRENT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25828" y="1166964"/>
            <a:ext cx="2789518" cy="491098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Have 8 tentacles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Picture 5" descr="P51425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54" y="2510971"/>
            <a:ext cx="3700469" cy="362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51425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4" y="1939720"/>
            <a:ext cx="3149599" cy="419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Elbow Connector 7"/>
          <p:cNvCxnSpPr>
            <a:endCxn id="13" idx="1"/>
          </p:cNvCxnSpPr>
          <p:nvPr/>
        </p:nvCxnSpPr>
        <p:spPr>
          <a:xfrm flipV="1">
            <a:off x="1582057" y="1412513"/>
            <a:ext cx="2043771" cy="1998344"/>
          </a:xfrm>
          <a:prstGeom prst="bentConnector3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3" idx="2"/>
          </p:cNvCxnSpPr>
          <p:nvPr/>
        </p:nvCxnSpPr>
        <p:spPr>
          <a:xfrm rot="5400000" flipH="1" flipV="1">
            <a:off x="4181152" y="2208566"/>
            <a:ext cx="1389938" cy="288931"/>
          </a:xfrm>
          <a:prstGeom prst="bentConnector3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7" idx="1"/>
          </p:cNvCxnSpPr>
          <p:nvPr/>
        </p:nvCxnSpPr>
        <p:spPr>
          <a:xfrm rot="5400000" flipH="1" flipV="1">
            <a:off x="5521406" y="2023328"/>
            <a:ext cx="3057011" cy="825728"/>
          </a:xfrm>
          <a:prstGeom prst="bent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75" y="3258099"/>
            <a:ext cx="4439366" cy="2881086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9317974" y="1786143"/>
            <a:ext cx="2584167" cy="125108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Often with bright colors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8" name="Elbow Connector 17"/>
          <p:cNvCxnSpPr>
            <a:stCxn id="20" idx="1"/>
          </p:cNvCxnSpPr>
          <p:nvPr/>
        </p:nvCxnSpPr>
        <p:spPr>
          <a:xfrm rot="10800000" flipV="1">
            <a:off x="7829846" y="2411684"/>
            <a:ext cx="1488128" cy="2286957"/>
          </a:xfrm>
          <a:prstGeom prst="bent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6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065"/>
            <a:ext cx="3294743" cy="1325563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SOFT CORALS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22361" y="5115675"/>
            <a:ext cx="3995646" cy="491098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Colonial </a:t>
            </a:r>
            <a:r>
              <a:rPr lang="en-US" dirty="0" err="1" smtClean="0"/>
              <a:t>zoanthid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144" y="6268766"/>
            <a:ext cx="11945256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WAFT = EDGES WILL CLOSE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33715" y="5133375"/>
            <a:ext cx="3657600" cy="491098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Solitary </a:t>
            </a:r>
            <a:r>
              <a:rPr lang="en-US" dirty="0" err="1" smtClean="0"/>
              <a:t>zoanthid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21943" y="5642707"/>
            <a:ext cx="7068457" cy="507187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…which is included in “Soft Coral” category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144" y="1470108"/>
            <a:ext cx="8853714" cy="89351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You also have your </a:t>
            </a:r>
            <a:r>
              <a:rPr lang="en-US" dirty="0" err="1" smtClean="0"/>
              <a:t>zoanthids</a:t>
            </a:r>
            <a:r>
              <a:rPr lang="en-US" dirty="0" smtClean="0"/>
              <a:t>…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30" descr="D:\digi photos\RC training database\substrate\All substrate photos\dm close zoanthids 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15" y="223717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4"/>
          <a:stretch/>
        </p:blipFill>
        <p:spPr>
          <a:xfrm>
            <a:off x="5822361" y="2237174"/>
            <a:ext cx="3995646" cy="27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3230</TotalTime>
  <Words>632</Words>
  <Application>Microsoft Office PowerPoint</Application>
  <PresentationFormat>Widescreen</PresentationFormat>
  <Paragraphs>135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Trebuchet MS</vt:lpstr>
      <vt:lpstr>Wingdings</vt:lpstr>
      <vt:lpstr>Office Theme</vt:lpstr>
      <vt:lpstr>REEF CHECK SUBSTRATES</vt:lpstr>
      <vt:lpstr>SUBSTRATE CATEGORIES</vt:lpstr>
      <vt:lpstr>WAFT!!</vt:lpstr>
      <vt:lpstr>HERE IT GOES…..</vt:lpstr>
      <vt:lpstr>HARD CORALS</vt:lpstr>
      <vt:lpstr>HARD CORALS</vt:lpstr>
      <vt:lpstr>HARD CORALS</vt:lpstr>
      <vt:lpstr>SOFT CORALS</vt:lpstr>
      <vt:lpstr>SOFT CORALS</vt:lpstr>
      <vt:lpstr>SOFT CORALS</vt:lpstr>
      <vt:lpstr>NIA: NUTRIENT INDICATOR ALGAE</vt:lpstr>
      <vt:lpstr>SPONGES</vt:lpstr>
      <vt:lpstr>OTHER</vt:lpstr>
      <vt:lpstr>OTHER</vt:lpstr>
      <vt:lpstr>OTHER</vt:lpstr>
      <vt:lpstr>OTHER</vt:lpstr>
      <vt:lpstr>OTHER</vt:lpstr>
      <vt:lpstr>OTHER</vt:lpstr>
      <vt:lpstr>OTHER</vt:lpstr>
      <vt:lpstr>ROCKS</vt:lpstr>
      <vt:lpstr>ROCKS</vt:lpstr>
      <vt:lpstr>ROCKS</vt:lpstr>
      <vt:lpstr>RECENTLY KILLED CORAL</vt:lpstr>
      <vt:lpstr>RUBBLES</vt:lpstr>
      <vt:lpstr>SILT</vt:lpstr>
      <vt:lpstr>SAND</vt:lpstr>
      <vt:lpstr>RARE ANIMALS</vt:lpstr>
      <vt:lpstr>STUDY WELL…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REEF CHECK SUBSTRATES</dc:title>
  <dc:creator>Dhea</dc:creator>
  <cp:lastModifiedBy>Dhea</cp:lastModifiedBy>
  <cp:revision>129</cp:revision>
  <dcterms:created xsi:type="dcterms:W3CDTF">2018-05-15T12:29:26Z</dcterms:created>
  <dcterms:modified xsi:type="dcterms:W3CDTF">2018-06-03T13:48:01Z</dcterms:modified>
</cp:coreProperties>
</file>